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3"/>
  </p:notesMasterIdLst>
  <p:sldIdLst>
    <p:sldId id="256" r:id="rId2"/>
    <p:sldId id="257" r:id="rId3"/>
    <p:sldId id="385" r:id="rId4"/>
    <p:sldId id="382" r:id="rId5"/>
    <p:sldId id="480" r:id="rId6"/>
    <p:sldId id="258" r:id="rId7"/>
    <p:sldId id="259" r:id="rId8"/>
    <p:sldId id="260" r:id="rId9"/>
    <p:sldId id="261" r:id="rId10"/>
    <p:sldId id="262" r:id="rId11"/>
    <p:sldId id="263" r:id="rId12"/>
    <p:sldId id="264" r:id="rId13"/>
    <p:sldId id="265" r:id="rId14"/>
    <p:sldId id="266" r:id="rId15"/>
    <p:sldId id="371" r:id="rId16"/>
    <p:sldId id="267" r:id="rId17"/>
    <p:sldId id="273" r:id="rId18"/>
    <p:sldId id="448" r:id="rId19"/>
    <p:sldId id="449" r:id="rId20"/>
    <p:sldId id="486" r:id="rId21"/>
    <p:sldId id="487" r:id="rId22"/>
    <p:sldId id="481" r:id="rId23"/>
    <p:sldId id="482" r:id="rId24"/>
    <p:sldId id="483" r:id="rId25"/>
    <p:sldId id="484" r:id="rId26"/>
    <p:sldId id="274" r:id="rId27"/>
    <p:sldId id="275" r:id="rId28"/>
    <p:sldId id="276" r:id="rId29"/>
    <p:sldId id="277" r:id="rId30"/>
    <p:sldId id="278" r:id="rId31"/>
    <p:sldId id="279" r:id="rId32"/>
    <p:sldId id="280" r:id="rId33"/>
    <p:sldId id="281" r:id="rId34"/>
    <p:sldId id="451" r:id="rId35"/>
    <p:sldId id="452" r:id="rId36"/>
    <p:sldId id="453" r:id="rId37"/>
    <p:sldId id="454" r:id="rId38"/>
    <p:sldId id="455" r:id="rId39"/>
    <p:sldId id="456" r:id="rId40"/>
    <p:sldId id="457" r:id="rId41"/>
    <p:sldId id="458" r:id="rId42"/>
    <p:sldId id="459" r:id="rId43"/>
    <p:sldId id="460" r:id="rId44"/>
    <p:sldId id="461" r:id="rId45"/>
    <p:sldId id="462" r:id="rId46"/>
    <p:sldId id="463" r:id="rId47"/>
    <p:sldId id="464" r:id="rId48"/>
    <p:sldId id="465" r:id="rId49"/>
    <p:sldId id="466" r:id="rId50"/>
    <p:sldId id="467" r:id="rId51"/>
    <p:sldId id="468" r:id="rId52"/>
    <p:sldId id="469" r:id="rId53"/>
    <p:sldId id="470" r:id="rId54"/>
    <p:sldId id="471" r:id="rId55"/>
    <p:sldId id="472" r:id="rId56"/>
    <p:sldId id="474" r:id="rId57"/>
    <p:sldId id="475" r:id="rId58"/>
    <p:sldId id="476" r:id="rId59"/>
    <p:sldId id="478" r:id="rId60"/>
    <p:sldId id="479" r:id="rId61"/>
    <p:sldId id="282" r:id="rId62"/>
    <p:sldId id="283" r:id="rId63"/>
    <p:sldId id="284" r:id="rId64"/>
    <p:sldId id="285" r:id="rId65"/>
    <p:sldId id="286" r:id="rId66"/>
    <p:sldId id="288" r:id="rId67"/>
    <p:sldId id="423" r:id="rId68"/>
    <p:sldId id="432" r:id="rId69"/>
    <p:sldId id="425" r:id="rId70"/>
    <p:sldId id="424" r:id="rId71"/>
    <p:sldId id="287" r:id="rId72"/>
    <p:sldId id="290" r:id="rId73"/>
    <p:sldId id="291" r:id="rId74"/>
    <p:sldId id="292" r:id="rId75"/>
    <p:sldId id="293" r:id="rId76"/>
    <p:sldId id="402" r:id="rId77"/>
    <p:sldId id="403" r:id="rId78"/>
    <p:sldId id="447" r:id="rId79"/>
    <p:sldId id="294" r:id="rId80"/>
    <p:sldId id="295" r:id="rId81"/>
    <p:sldId id="296" r:id="rId82"/>
    <p:sldId id="297" r:id="rId83"/>
    <p:sldId id="298" r:id="rId84"/>
    <p:sldId id="299" r:id="rId85"/>
    <p:sldId id="300" r:id="rId86"/>
    <p:sldId id="301" r:id="rId87"/>
    <p:sldId id="302" r:id="rId88"/>
    <p:sldId id="383" r:id="rId89"/>
    <p:sldId id="419" r:id="rId90"/>
    <p:sldId id="420" r:id="rId91"/>
    <p:sldId id="404" r:id="rId92"/>
    <p:sldId id="303" r:id="rId93"/>
    <p:sldId id="399" r:id="rId94"/>
    <p:sldId id="304" r:id="rId95"/>
    <p:sldId id="386" r:id="rId96"/>
    <p:sldId id="387" r:id="rId97"/>
    <p:sldId id="400" r:id="rId98"/>
    <p:sldId id="388" r:id="rId99"/>
    <p:sldId id="401" r:id="rId100"/>
    <p:sldId id="445" r:id="rId101"/>
    <p:sldId id="305" r:id="rId102"/>
    <p:sldId id="306" r:id="rId103"/>
    <p:sldId id="307" r:id="rId104"/>
    <p:sldId id="308" r:id="rId105"/>
    <p:sldId id="411" r:id="rId106"/>
    <p:sldId id="412" r:id="rId107"/>
    <p:sldId id="413" r:id="rId108"/>
    <p:sldId id="414" r:id="rId109"/>
    <p:sldId id="309" r:id="rId110"/>
    <p:sldId id="435" r:id="rId111"/>
    <p:sldId id="426" r:id="rId112"/>
    <p:sldId id="427" r:id="rId113"/>
    <p:sldId id="428" r:id="rId114"/>
    <p:sldId id="429" r:id="rId115"/>
    <p:sldId id="430" r:id="rId116"/>
    <p:sldId id="311" r:id="rId117"/>
    <p:sldId id="398" r:id="rId118"/>
    <p:sldId id="312" r:id="rId119"/>
    <p:sldId id="313" r:id="rId120"/>
    <p:sldId id="396" r:id="rId121"/>
    <p:sldId id="397" r:id="rId122"/>
    <p:sldId id="431" r:id="rId123"/>
    <p:sldId id="314" r:id="rId124"/>
    <p:sldId id="315" r:id="rId125"/>
    <p:sldId id="316" r:id="rId126"/>
    <p:sldId id="319" r:id="rId127"/>
    <p:sldId id="317" r:id="rId128"/>
    <p:sldId id="318" r:id="rId129"/>
    <p:sldId id="320" r:id="rId130"/>
    <p:sldId id="321" r:id="rId131"/>
    <p:sldId id="322" r:id="rId132"/>
    <p:sldId id="323" r:id="rId133"/>
    <p:sldId id="324" r:id="rId134"/>
    <p:sldId id="325" r:id="rId135"/>
    <p:sldId id="326" r:id="rId136"/>
    <p:sldId id="327" r:id="rId137"/>
    <p:sldId id="328" r:id="rId138"/>
    <p:sldId id="329" r:id="rId139"/>
    <p:sldId id="406" r:id="rId140"/>
    <p:sldId id="405" r:id="rId141"/>
    <p:sldId id="330" r:id="rId142"/>
    <p:sldId id="331" r:id="rId143"/>
    <p:sldId id="332" r:id="rId144"/>
    <p:sldId id="333" r:id="rId145"/>
    <p:sldId id="334" r:id="rId146"/>
    <p:sldId id="335" r:id="rId147"/>
    <p:sldId id="336" r:id="rId148"/>
    <p:sldId id="438" r:id="rId149"/>
    <p:sldId id="436" r:id="rId150"/>
    <p:sldId id="446" r:id="rId151"/>
    <p:sldId id="437" r:id="rId152"/>
    <p:sldId id="439" r:id="rId153"/>
    <p:sldId id="440" r:id="rId154"/>
    <p:sldId id="337" r:id="rId155"/>
    <p:sldId id="407" r:id="rId156"/>
    <p:sldId id="338" r:id="rId157"/>
    <p:sldId id="339" r:id="rId158"/>
    <p:sldId id="441" r:id="rId159"/>
    <p:sldId id="442" r:id="rId160"/>
    <p:sldId id="341" r:id="rId161"/>
    <p:sldId id="342" r:id="rId162"/>
    <p:sldId id="343" r:id="rId163"/>
    <p:sldId id="344" r:id="rId164"/>
    <p:sldId id="417" r:id="rId165"/>
    <p:sldId id="416" r:id="rId166"/>
    <p:sldId id="415" r:id="rId167"/>
    <p:sldId id="345" r:id="rId168"/>
    <p:sldId id="410" r:id="rId169"/>
    <p:sldId id="408" r:id="rId170"/>
    <p:sldId id="409" r:id="rId171"/>
    <p:sldId id="346" r:id="rId17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965" y="-1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viewProps" Target="view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473443-6C2D-4D6A-8915-26ACBE9A639E}" type="datetimeFigureOut">
              <a:rPr lang="zh-CN" altLang="en-US" smtClean="0"/>
              <a:t>2017/11/25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5149C2-9B6D-4EB9-9073-4804BCD385A1}" type="slidenum">
              <a:rPr lang="zh-CN" altLang="en-US" smtClean="0"/>
              <a:t>‹#›</a:t>
            </a:fld>
            <a:endParaRPr lang="zh-CN" altLang="en-US"/>
          </a:p>
        </p:txBody>
      </p:sp>
    </p:spTree>
    <p:extLst>
      <p:ext uri="{BB962C8B-B14F-4D97-AF65-F5344CB8AC3E}">
        <p14:creationId xmlns:p14="http://schemas.microsoft.com/office/powerpoint/2010/main" val="3148657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6555A6-63C8-4086-A950-36C385586B8A}" type="slidenum">
              <a:rPr lang="zh-CN" altLang="en-US" smtClean="0"/>
              <a:t>40</a:t>
            </a:fld>
            <a:endParaRPr lang="zh-CN" altLang="en-US"/>
          </a:p>
        </p:txBody>
      </p:sp>
    </p:spTree>
    <p:extLst>
      <p:ext uri="{BB962C8B-B14F-4D97-AF65-F5344CB8AC3E}">
        <p14:creationId xmlns:p14="http://schemas.microsoft.com/office/powerpoint/2010/main" val="1732506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pPr>
              <a:buNone/>
            </a:pPr>
            <a:endParaRPr lang="zh-CN" altLang="en-US" dirty="0"/>
          </a:p>
        </p:txBody>
      </p:sp>
      <p:sp>
        <p:nvSpPr>
          <p:cNvPr id="4" name="灯片编号占位符 3"/>
          <p:cNvSpPr>
            <a:spLocks noGrp="1"/>
          </p:cNvSpPr>
          <p:nvPr>
            <p:ph type="sldNum" sz="quarter" idx="10"/>
          </p:nvPr>
        </p:nvSpPr>
        <p:spPr/>
        <p:txBody>
          <a:bodyPr/>
          <a:lstStyle/>
          <a:p>
            <a:fld id="{B4F12C0E-25FE-46A6-97F3-45A20C972E2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51467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36958AC-6CCB-4A8D-9382-B8B75B23CCCA}" type="datetimeFigureOut">
              <a:rPr lang="zh-CN" altLang="en-US" smtClean="0"/>
              <a:t>2017/11/25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2C64D-A554-428A-B1AC-3CC29A01CB09}" type="slidenum">
              <a:rPr lang="zh-CN" altLang="en-US" smtClean="0"/>
              <a:t>‹#›</a:t>
            </a:fld>
            <a:endParaRPr lang="zh-CN" altLang="en-US"/>
          </a:p>
        </p:txBody>
      </p:sp>
    </p:spTree>
    <p:extLst>
      <p:ext uri="{BB962C8B-B14F-4D97-AF65-F5344CB8AC3E}">
        <p14:creationId xmlns:p14="http://schemas.microsoft.com/office/powerpoint/2010/main" val="2488915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36958AC-6CCB-4A8D-9382-B8B75B23CCCA}" type="datetimeFigureOut">
              <a:rPr lang="zh-CN" altLang="en-US" smtClean="0"/>
              <a:t>2017/11/25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2C64D-A554-428A-B1AC-3CC29A01CB09}" type="slidenum">
              <a:rPr lang="zh-CN" altLang="en-US" smtClean="0"/>
              <a:t>‹#›</a:t>
            </a:fld>
            <a:endParaRPr lang="zh-CN" altLang="en-US"/>
          </a:p>
        </p:txBody>
      </p:sp>
    </p:spTree>
    <p:extLst>
      <p:ext uri="{BB962C8B-B14F-4D97-AF65-F5344CB8AC3E}">
        <p14:creationId xmlns:p14="http://schemas.microsoft.com/office/powerpoint/2010/main" val="1107904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36958AC-6CCB-4A8D-9382-B8B75B23CCCA}" type="datetimeFigureOut">
              <a:rPr lang="zh-CN" altLang="en-US" smtClean="0"/>
              <a:t>2017/11/25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2C64D-A554-428A-B1AC-3CC29A01CB09}" type="slidenum">
              <a:rPr lang="zh-CN" altLang="en-US" smtClean="0"/>
              <a:t>‹#›</a:t>
            </a:fld>
            <a:endParaRPr lang="zh-CN" altLang="en-US"/>
          </a:p>
        </p:txBody>
      </p:sp>
    </p:spTree>
    <p:extLst>
      <p:ext uri="{BB962C8B-B14F-4D97-AF65-F5344CB8AC3E}">
        <p14:creationId xmlns:p14="http://schemas.microsoft.com/office/powerpoint/2010/main" val="526897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2015" y="274334"/>
            <a:ext cx="8301875" cy="518141"/>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8628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36958AC-6CCB-4A8D-9382-B8B75B23CCCA}" type="datetimeFigureOut">
              <a:rPr lang="zh-CN" altLang="en-US" smtClean="0"/>
              <a:t>2017/11/25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2C64D-A554-428A-B1AC-3CC29A01CB09}" type="slidenum">
              <a:rPr lang="zh-CN" altLang="en-US" smtClean="0"/>
              <a:t>‹#›</a:t>
            </a:fld>
            <a:endParaRPr lang="zh-CN" altLang="en-US"/>
          </a:p>
        </p:txBody>
      </p:sp>
    </p:spTree>
    <p:extLst>
      <p:ext uri="{BB962C8B-B14F-4D97-AF65-F5344CB8AC3E}">
        <p14:creationId xmlns:p14="http://schemas.microsoft.com/office/powerpoint/2010/main" val="140496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36958AC-6CCB-4A8D-9382-B8B75B23CCCA}" type="datetimeFigureOut">
              <a:rPr lang="zh-CN" altLang="en-US" smtClean="0"/>
              <a:t>2017/11/25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2C64D-A554-428A-B1AC-3CC29A01CB09}" type="slidenum">
              <a:rPr lang="zh-CN" altLang="en-US" smtClean="0"/>
              <a:t>‹#›</a:t>
            </a:fld>
            <a:endParaRPr lang="zh-CN" altLang="en-US"/>
          </a:p>
        </p:txBody>
      </p:sp>
    </p:spTree>
    <p:extLst>
      <p:ext uri="{BB962C8B-B14F-4D97-AF65-F5344CB8AC3E}">
        <p14:creationId xmlns:p14="http://schemas.microsoft.com/office/powerpoint/2010/main" val="115603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36958AC-6CCB-4A8D-9382-B8B75B23CCCA}" type="datetimeFigureOut">
              <a:rPr lang="zh-CN" altLang="en-US" smtClean="0"/>
              <a:t>2017/11/25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2C64D-A554-428A-B1AC-3CC29A01CB09}" type="slidenum">
              <a:rPr lang="zh-CN" altLang="en-US" smtClean="0"/>
              <a:t>‹#›</a:t>
            </a:fld>
            <a:endParaRPr lang="zh-CN" altLang="en-US"/>
          </a:p>
        </p:txBody>
      </p:sp>
    </p:spTree>
    <p:extLst>
      <p:ext uri="{BB962C8B-B14F-4D97-AF65-F5344CB8AC3E}">
        <p14:creationId xmlns:p14="http://schemas.microsoft.com/office/powerpoint/2010/main" val="407153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36958AC-6CCB-4A8D-9382-B8B75B23CCCA}" type="datetimeFigureOut">
              <a:rPr lang="zh-CN" altLang="en-US" smtClean="0"/>
              <a:t>2017/11/25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2C64D-A554-428A-B1AC-3CC29A01CB09}" type="slidenum">
              <a:rPr lang="zh-CN" altLang="en-US" smtClean="0"/>
              <a:t>‹#›</a:t>
            </a:fld>
            <a:endParaRPr lang="zh-CN" altLang="en-US"/>
          </a:p>
        </p:txBody>
      </p:sp>
    </p:spTree>
    <p:extLst>
      <p:ext uri="{BB962C8B-B14F-4D97-AF65-F5344CB8AC3E}">
        <p14:creationId xmlns:p14="http://schemas.microsoft.com/office/powerpoint/2010/main" val="3734509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36958AC-6CCB-4A8D-9382-B8B75B23CCCA}" type="datetimeFigureOut">
              <a:rPr lang="zh-CN" altLang="en-US" smtClean="0"/>
              <a:t>2017/11/25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2C64D-A554-428A-B1AC-3CC29A01CB09}" type="slidenum">
              <a:rPr lang="zh-CN" altLang="en-US" smtClean="0"/>
              <a:t>‹#›</a:t>
            </a:fld>
            <a:endParaRPr lang="zh-CN" altLang="en-US"/>
          </a:p>
        </p:txBody>
      </p:sp>
    </p:spTree>
    <p:extLst>
      <p:ext uri="{BB962C8B-B14F-4D97-AF65-F5344CB8AC3E}">
        <p14:creationId xmlns:p14="http://schemas.microsoft.com/office/powerpoint/2010/main" val="389829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36958AC-6CCB-4A8D-9382-B8B75B23CCCA}" type="datetimeFigureOut">
              <a:rPr lang="zh-CN" altLang="en-US" smtClean="0"/>
              <a:t>2017/11/25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2C64D-A554-428A-B1AC-3CC29A01CB09}" type="slidenum">
              <a:rPr lang="zh-CN" altLang="en-US" smtClean="0"/>
              <a:t>‹#›</a:t>
            </a:fld>
            <a:endParaRPr lang="zh-CN" altLang="en-US"/>
          </a:p>
        </p:txBody>
      </p:sp>
    </p:spTree>
    <p:extLst>
      <p:ext uri="{BB962C8B-B14F-4D97-AF65-F5344CB8AC3E}">
        <p14:creationId xmlns:p14="http://schemas.microsoft.com/office/powerpoint/2010/main" val="311448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36958AC-6CCB-4A8D-9382-B8B75B23CCCA}" type="datetimeFigureOut">
              <a:rPr lang="zh-CN" altLang="en-US" smtClean="0"/>
              <a:t>2017/11/25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2C64D-A554-428A-B1AC-3CC29A01CB09}" type="slidenum">
              <a:rPr lang="zh-CN" altLang="en-US" smtClean="0"/>
              <a:t>‹#›</a:t>
            </a:fld>
            <a:endParaRPr lang="zh-CN" altLang="en-US"/>
          </a:p>
        </p:txBody>
      </p:sp>
    </p:spTree>
    <p:extLst>
      <p:ext uri="{BB962C8B-B14F-4D97-AF65-F5344CB8AC3E}">
        <p14:creationId xmlns:p14="http://schemas.microsoft.com/office/powerpoint/2010/main" val="335849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36958AC-6CCB-4A8D-9382-B8B75B23CCCA}" type="datetimeFigureOut">
              <a:rPr lang="zh-CN" altLang="en-US" smtClean="0"/>
              <a:t>2017/11/25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2C64D-A554-428A-B1AC-3CC29A01CB09}" type="slidenum">
              <a:rPr lang="zh-CN" altLang="en-US" smtClean="0"/>
              <a:t>‹#›</a:t>
            </a:fld>
            <a:endParaRPr lang="zh-CN" altLang="en-US"/>
          </a:p>
        </p:txBody>
      </p:sp>
    </p:spTree>
    <p:extLst>
      <p:ext uri="{BB962C8B-B14F-4D97-AF65-F5344CB8AC3E}">
        <p14:creationId xmlns:p14="http://schemas.microsoft.com/office/powerpoint/2010/main" val="112785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958AC-6CCB-4A8D-9382-B8B75B23CCCA}" type="datetimeFigureOut">
              <a:rPr lang="zh-CN" altLang="en-US" smtClean="0"/>
              <a:t>2017/11/25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2C64D-A554-428A-B1AC-3CC29A01CB09}" type="slidenum">
              <a:rPr lang="zh-CN" altLang="en-US" smtClean="0"/>
              <a:t>‹#›</a:t>
            </a:fld>
            <a:endParaRPr lang="zh-CN" altLang="en-US"/>
          </a:p>
        </p:txBody>
      </p:sp>
    </p:spTree>
    <p:extLst>
      <p:ext uri="{BB962C8B-B14F-4D97-AF65-F5344CB8AC3E}">
        <p14:creationId xmlns:p14="http://schemas.microsoft.com/office/powerpoint/2010/main" val="3639441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1412776"/>
            <a:ext cx="7772400" cy="1470025"/>
          </a:xfrm>
        </p:spPr>
        <p:txBody>
          <a:bodyPr>
            <a:norm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工程建设项目标准招标文件</a:t>
            </a:r>
            <a:r>
              <a:rPr lang="en-US" altLang="zh-CN" b="1" dirty="0" smtClean="0">
                <a:solidFill>
                  <a:srgbClr val="FF0000"/>
                </a:solidFill>
                <a:latin typeface="微软雅黑" panose="020B0503020204020204" pitchFamily="34" charset="-122"/>
                <a:ea typeface="微软雅黑" panose="020B0503020204020204" pitchFamily="34" charset="-122"/>
              </a:rPr>
              <a:t/>
            </a:r>
            <a:br>
              <a:rPr lang="en-US" altLang="zh-CN" b="1" dirty="0" smtClean="0">
                <a:solidFill>
                  <a:srgbClr val="FF0000"/>
                </a:solidFill>
                <a:latin typeface="微软雅黑" panose="020B0503020204020204" pitchFamily="34" charset="-122"/>
                <a:ea typeface="微软雅黑" panose="020B0503020204020204" pitchFamily="34" charset="-122"/>
              </a:rPr>
            </a:br>
            <a:r>
              <a:rPr lang="zh-CN" altLang="en-US" b="1" dirty="0" smtClean="0">
                <a:solidFill>
                  <a:srgbClr val="FF0000"/>
                </a:solidFill>
                <a:latin typeface="微软雅黑" panose="020B0503020204020204" pitchFamily="34" charset="-122"/>
                <a:ea typeface="微软雅黑" panose="020B0503020204020204" pitchFamily="34" charset="-122"/>
              </a:rPr>
              <a:t>系列文本重点解读</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3" name="副标题 2"/>
          <p:cNvSpPr>
            <a:spLocks noGrp="1"/>
          </p:cNvSpPr>
          <p:nvPr>
            <p:ph type="subTitle" idx="1"/>
          </p:nvPr>
        </p:nvSpPr>
        <p:spPr/>
        <p:txBody>
          <a:bodyPr/>
          <a:lstStyle/>
          <a:p>
            <a:r>
              <a:rPr lang="zh-CN" altLang="en-US" dirty="0" smtClean="0"/>
              <a:t>陈川生教授级高工</a:t>
            </a:r>
            <a:endParaRPr lang="en-US" altLang="zh-CN" dirty="0" smtClean="0"/>
          </a:p>
          <a:p>
            <a:r>
              <a:rPr lang="en-US" altLang="zh-CN" dirty="0" smtClean="0"/>
              <a:t>2017.11</a:t>
            </a:r>
            <a:endParaRPr lang="zh-CN" altLang="en-US" dirty="0"/>
          </a:p>
        </p:txBody>
      </p:sp>
    </p:spTree>
    <p:extLst>
      <p:ext uri="{BB962C8B-B14F-4D97-AF65-F5344CB8AC3E}">
        <p14:creationId xmlns:p14="http://schemas.microsoft.com/office/powerpoint/2010/main" val="465166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en-US" sz="2800" dirty="0"/>
              <a:t>从上表看出，两个公告的条款基本相同，不同的是，资格预审公告要求注明预审方法，招标公告要求注明开标的时间地点。</a:t>
            </a:r>
            <a:r>
              <a:rPr lang="zh-CN" altLang="en-US" sz="2800" dirty="0" smtClean="0"/>
              <a:t>如果采用资格预审方式，发布资格</a:t>
            </a:r>
            <a:r>
              <a:rPr lang="zh-CN" altLang="en-US" sz="2800" dirty="0"/>
              <a:t>预审公告后不再发布招标公告，直接向通过资格预审合格的潜在投标人发邀请招标书。该邀请书作为一个通知和采用邀请招标方式发的邀请通知书的异同见</a:t>
            </a:r>
            <a:r>
              <a:rPr lang="zh-CN" altLang="en-US" sz="2800" dirty="0" smtClean="0"/>
              <a:t>表</a:t>
            </a:r>
            <a:r>
              <a:rPr lang="en-US" altLang="zh-CN" sz="2800" dirty="0" smtClean="0"/>
              <a:t>1-3</a:t>
            </a:r>
          </a:p>
          <a:p>
            <a:r>
              <a:rPr lang="zh-CN" altLang="en-US" sz="2800" dirty="0" smtClean="0"/>
              <a:t>讨论：资格预审结果能否公示？</a:t>
            </a:r>
            <a:endParaRPr lang="zh-CN" altLang="en-US" sz="2800" dirty="0"/>
          </a:p>
        </p:txBody>
      </p:sp>
    </p:spTree>
    <p:extLst>
      <p:ext uri="{BB962C8B-B14F-4D97-AF65-F5344CB8AC3E}">
        <p14:creationId xmlns:p14="http://schemas.microsoft.com/office/powerpoint/2010/main" val="359117016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内容占位符 2"/>
          <p:cNvSpPr>
            <a:spLocks noGrp="1"/>
          </p:cNvSpPr>
          <p:nvPr>
            <p:ph idx="1"/>
          </p:nvPr>
        </p:nvSpPr>
        <p:spPr>
          <a:xfrm>
            <a:off x="457200" y="285750"/>
            <a:ext cx="8258175" cy="5840413"/>
          </a:xfrm>
        </p:spPr>
        <p:txBody>
          <a:bodyPr>
            <a:normAutofit/>
          </a:bodyPr>
          <a:lstStyle/>
          <a:p>
            <a:pPr eaLnBrk="1" hangingPunct="1"/>
            <a:r>
              <a:rPr lang="zh-CN" altLang="en-US" sz="2800" dirty="0" smtClean="0"/>
              <a:t>不同合同风险的表现形式</a:t>
            </a:r>
          </a:p>
        </p:txBody>
      </p:sp>
      <p:sp>
        <p:nvSpPr>
          <p:cNvPr id="52226" name="Rectangle 3"/>
          <p:cNvSpPr txBox="1">
            <a:spLocks noChangeArrowheads="1"/>
          </p:cNvSpPr>
          <p:nvPr/>
        </p:nvSpPr>
        <p:spPr bwMode="auto">
          <a:xfrm>
            <a:off x="428625" y="836712"/>
            <a:ext cx="8215313" cy="5664101"/>
          </a:xfrm>
          <a:prstGeom prst="rect">
            <a:avLst/>
          </a:prstGeom>
          <a:noFill/>
          <a:ln w="9525">
            <a:noFill/>
            <a:miter lim="800000"/>
            <a:headEnd/>
            <a:tailEnd/>
          </a:ln>
        </p:spPr>
        <p:txBody>
          <a:bodyPr/>
          <a:lstStyle/>
          <a:p>
            <a:pPr marL="342900" indent="-342900">
              <a:lnSpc>
                <a:spcPct val="80000"/>
              </a:lnSpc>
              <a:spcBef>
                <a:spcPct val="20000"/>
              </a:spcBef>
            </a:pPr>
            <a:r>
              <a:rPr lang="zh-CN" altLang="en-US" sz="2800" dirty="0">
                <a:latin typeface="宋体" charset="-122"/>
              </a:rPr>
              <a:t>  </a:t>
            </a:r>
            <a:r>
              <a:rPr lang="zh-CN" altLang="en-US" sz="3000" dirty="0" smtClean="0">
                <a:latin typeface="宋体" charset="-122"/>
              </a:rPr>
              <a:t>  </a:t>
            </a:r>
            <a:endParaRPr lang="en-US" altLang="zh-CN" sz="3000" dirty="0">
              <a:latin typeface="宋体" charset="-122"/>
            </a:endParaRPr>
          </a:p>
          <a:p>
            <a:pPr marL="342900" indent="-342900">
              <a:lnSpc>
                <a:spcPct val="80000"/>
              </a:lnSpc>
              <a:spcBef>
                <a:spcPct val="20000"/>
              </a:spcBef>
            </a:pPr>
            <a:r>
              <a:rPr lang="en-US" altLang="zh-CN" sz="3000" dirty="0">
                <a:latin typeface="宋体" charset="-122"/>
              </a:rPr>
              <a:t>  </a:t>
            </a:r>
            <a:r>
              <a:rPr lang="zh-CN" altLang="en-US" sz="2800" dirty="0">
                <a:latin typeface="宋体" charset="-122"/>
              </a:rPr>
              <a:t>①固定价格合同；</a:t>
            </a:r>
            <a:r>
              <a:rPr lang="zh-CN" altLang="en-US" sz="3000" dirty="0">
                <a:latin typeface="宋体" charset="-122"/>
              </a:rPr>
              <a:t> </a:t>
            </a:r>
            <a:r>
              <a:rPr lang="zh-CN" altLang="en-US" sz="2400" dirty="0">
                <a:latin typeface="宋体" charset="-122"/>
              </a:rPr>
              <a:t>风险表现形式“价”  </a:t>
            </a:r>
            <a:r>
              <a:rPr lang="zh-CN" altLang="en-US" sz="2800" dirty="0" smtClean="0">
                <a:latin typeface="宋体" charset="-122"/>
              </a:rPr>
              <a:t>投标人</a:t>
            </a:r>
            <a:endParaRPr lang="en-US" altLang="zh-CN" sz="2800" dirty="0">
              <a:latin typeface="宋体" charset="-122"/>
            </a:endParaRPr>
          </a:p>
          <a:p>
            <a:pPr marL="342900" indent="-342900">
              <a:lnSpc>
                <a:spcPct val="80000"/>
              </a:lnSpc>
              <a:spcBef>
                <a:spcPct val="20000"/>
              </a:spcBef>
            </a:pPr>
            <a:r>
              <a:rPr lang="en-US" altLang="zh-CN" sz="2800" dirty="0">
                <a:latin typeface="宋体" charset="-122"/>
              </a:rPr>
              <a:t>                     </a:t>
            </a:r>
            <a:endParaRPr lang="zh-CN" altLang="en-US" sz="2800" dirty="0">
              <a:latin typeface="宋体" charset="-122"/>
            </a:endParaRPr>
          </a:p>
          <a:p>
            <a:pPr marL="342900" indent="-342900">
              <a:lnSpc>
                <a:spcPct val="80000"/>
              </a:lnSpc>
              <a:spcBef>
                <a:spcPct val="20000"/>
              </a:spcBef>
            </a:pPr>
            <a:r>
              <a:rPr lang="zh-CN" altLang="en-US" sz="2800" dirty="0">
                <a:latin typeface="宋体" charset="-122"/>
              </a:rPr>
              <a:t>  ②可调价格合同</a:t>
            </a:r>
            <a:r>
              <a:rPr lang="zh-CN" altLang="en-US" sz="2400" dirty="0">
                <a:latin typeface="宋体" charset="-122"/>
              </a:rPr>
              <a:t>； </a:t>
            </a:r>
            <a:r>
              <a:rPr lang="zh-CN" altLang="en-US" sz="2400" dirty="0" smtClean="0">
                <a:latin typeface="宋体" charset="-122"/>
              </a:rPr>
              <a:t>                     </a:t>
            </a:r>
            <a:r>
              <a:rPr lang="zh-CN" altLang="en-US" sz="2800" dirty="0" smtClean="0">
                <a:latin typeface="宋体" charset="-122"/>
              </a:rPr>
              <a:t>招标</a:t>
            </a:r>
            <a:r>
              <a:rPr lang="zh-CN" altLang="en-US" sz="2800" dirty="0">
                <a:latin typeface="宋体" charset="-122"/>
              </a:rPr>
              <a:t>人</a:t>
            </a:r>
          </a:p>
          <a:p>
            <a:pPr marL="342900" indent="-342900">
              <a:lnSpc>
                <a:spcPct val="80000"/>
              </a:lnSpc>
              <a:spcBef>
                <a:spcPct val="20000"/>
              </a:spcBef>
            </a:pPr>
            <a:r>
              <a:rPr lang="zh-CN" altLang="en-US" sz="3000" dirty="0">
                <a:latin typeface="宋体" charset="-122"/>
              </a:rPr>
              <a:t>  </a:t>
            </a:r>
            <a:endParaRPr lang="en-US" altLang="zh-CN" sz="3000" dirty="0">
              <a:latin typeface="宋体" charset="-122"/>
            </a:endParaRPr>
          </a:p>
          <a:p>
            <a:pPr marL="342900" indent="-342900">
              <a:lnSpc>
                <a:spcPct val="80000"/>
              </a:lnSpc>
              <a:spcBef>
                <a:spcPct val="20000"/>
              </a:spcBef>
            </a:pPr>
            <a:r>
              <a:rPr lang="en-US" altLang="zh-CN" sz="3000" dirty="0">
                <a:latin typeface="宋体" charset="-122"/>
              </a:rPr>
              <a:t>  </a:t>
            </a:r>
            <a:r>
              <a:rPr lang="zh-CN" altLang="en-US" sz="2800" dirty="0">
                <a:latin typeface="宋体" charset="-122"/>
              </a:rPr>
              <a:t>③成本加酬金合同，</a:t>
            </a:r>
          </a:p>
          <a:p>
            <a:pPr marL="342900" indent="-342900">
              <a:lnSpc>
                <a:spcPct val="80000"/>
              </a:lnSpc>
              <a:spcBef>
                <a:spcPct val="20000"/>
              </a:spcBef>
            </a:pPr>
            <a:r>
              <a:rPr lang="zh-CN" altLang="en-US" sz="2800" dirty="0">
                <a:latin typeface="宋体" charset="-122"/>
              </a:rPr>
              <a:t>   </a:t>
            </a:r>
            <a:endParaRPr lang="en-US" altLang="zh-CN" sz="2800" dirty="0">
              <a:latin typeface="宋体" charset="-122"/>
            </a:endParaRPr>
          </a:p>
          <a:p>
            <a:pPr marL="342900" indent="-342900">
              <a:lnSpc>
                <a:spcPct val="80000"/>
              </a:lnSpc>
              <a:spcBef>
                <a:spcPct val="20000"/>
              </a:spcBef>
            </a:pPr>
            <a:r>
              <a:rPr lang="en-US" altLang="zh-CN" sz="2800" dirty="0">
                <a:latin typeface="宋体" charset="-122"/>
              </a:rPr>
              <a:t>   </a:t>
            </a:r>
            <a:r>
              <a:rPr lang="zh-CN" altLang="en-US" sz="2800" dirty="0">
                <a:latin typeface="宋体" charset="-122"/>
              </a:rPr>
              <a:t>其中固定价格合同又分为</a:t>
            </a:r>
            <a:endParaRPr lang="en-US" altLang="zh-CN" sz="2800" dirty="0">
              <a:latin typeface="宋体" charset="-122"/>
            </a:endParaRPr>
          </a:p>
          <a:p>
            <a:pPr marL="342900" indent="-342900">
              <a:lnSpc>
                <a:spcPct val="80000"/>
              </a:lnSpc>
              <a:spcBef>
                <a:spcPct val="20000"/>
              </a:spcBef>
            </a:pPr>
            <a:endParaRPr lang="zh-CN" altLang="en-US" sz="2800" dirty="0">
              <a:latin typeface="宋体" charset="-122"/>
            </a:endParaRPr>
          </a:p>
          <a:p>
            <a:pPr marL="342900" indent="-342900">
              <a:lnSpc>
                <a:spcPct val="80000"/>
              </a:lnSpc>
              <a:spcBef>
                <a:spcPct val="20000"/>
              </a:spcBef>
            </a:pPr>
            <a:r>
              <a:rPr lang="zh-CN" altLang="en-US" sz="2800" dirty="0">
                <a:latin typeface="宋体" charset="-122"/>
              </a:rPr>
              <a:t>   固定单价合同   </a:t>
            </a:r>
            <a:r>
              <a:rPr lang="zh-CN" altLang="en-US" sz="2400" dirty="0">
                <a:latin typeface="宋体" charset="-122"/>
              </a:rPr>
              <a:t>风险表现形式“量”    </a:t>
            </a:r>
            <a:r>
              <a:rPr lang="zh-CN" altLang="en-US" sz="2800" dirty="0">
                <a:latin typeface="宋体" charset="-122"/>
              </a:rPr>
              <a:t>招标人</a:t>
            </a:r>
          </a:p>
          <a:p>
            <a:pPr marL="342900" indent="-342900">
              <a:lnSpc>
                <a:spcPct val="80000"/>
              </a:lnSpc>
              <a:spcBef>
                <a:spcPct val="20000"/>
              </a:spcBef>
            </a:pPr>
            <a:r>
              <a:rPr lang="zh-CN" altLang="en-US" sz="2800" dirty="0">
                <a:latin typeface="宋体" charset="-122"/>
              </a:rPr>
              <a:t>   </a:t>
            </a:r>
            <a:endParaRPr lang="en-US" altLang="zh-CN" sz="2800" dirty="0">
              <a:latin typeface="宋体" charset="-122"/>
            </a:endParaRPr>
          </a:p>
          <a:p>
            <a:pPr marL="342900" indent="-342900">
              <a:lnSpc>
                <a:spcPct val="80000"/>
              </a:lnSpc>
              <a:spcBef>
                <a:spcPct val="20000"/>
              </a:spcBef>
            </a:pPr>
            <a:r>
              <a:rPr lang="en-US" altLang="zh-CN" sz="2800" dirty="0">
                <a:latin typeface="宋体" charset="-122"/>
              </a:rPr>
              <a:t>   </a:t>
            </a:r>
            <a:r>
              <a:rPr lang="zh-CN" altLang="en-US" sz="2800" dirty="0">
                <a:latin typeface="宋体" charset="-122"/>
              </a:rPr>
              <a:t>固定总价</a:t>
            </a:r>
            <a:r>
              <a:rPr lang="zh-CN" altLang="en-US" sz="2800">
                <a:latin typeface="宋体" charset="-122"/>
              </a:rPr>
              <a:t>合同 </a:t>
            </a:r>
            <a:r>
              <a:rPr lang="zh-CN" altLang="en-US" sz="2800" smtClean="0">
                <a:latin typeface="宋体" charset="-122"/>
              </a:rPr>
              <a:t>                     投标人</a:t>
            </a:r>
            <a:endParaRPr lang="zh-CN" altLang="en-US" sz="2800" dirty="0">
              <a:latin typeface="宋体" charset="-122"/>
            </a:endParaRPr>
          </a:p>
          <a:p>
            <a:pPr marL="342900" indent="-342900">
              <a:lnSpc>
                <a:spcPct val="80000"/>
              </a:lnSpc>
              <a:spcBef>
                <a:spcPct val="20000"/>
              </a:spcBef>
            </a:pPr>
            <a:r>
              <a:rPr lang="zh-CN" altLang="en-US" sz="2800" dirty="0">
                <a:latin typeface="宋体" charset="-122"/>
              </a:rPr>
              <a:t>  </a:t>
            </a:r>
            <a:endParaRPr lang="en-US" altLang="zh-CN" sz="2800" dirty="0">
              <a:latin typeface="Calibri" pitchFamily="34" charset="0"/>
            </a:endParaRPr>
          </a:p>
        </p:txBody>
      </p:sp>
      <p:sp>
        <p:nvSpPr>
          <p:cNvPr id="5" name="右大括号 4"/>
          <p:cNvSpPr/>
          <p:nvPr/>
        </p:nvSpPr>
        <p:spPr>
          <a:xfrm>
            <a:off x="3500438" y="1285875"/>
            <a:ext cx="357187" cy="11430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7" name="直接连接符 6"/>
          <p:cNvCxnSpPr/>
          <p:nvPr/>
        </p:nvCxnSpPr>
        <p:spPr>
          <a:xfrm>
            <a:off x="3786188" y="1857375"/>
            <a:ext cx="2643187"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左大括号 7"/>
          <p:cNvSpPr/>
          <p:nvPr/>
        </p:nvSpPr>
        <p:spPr>
          <a:xfrm>
            <a:off x="6429375" y="1285875"/>
            <a:ext cx="285750" cy="1143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9" name="右大括号 8"/>
          <p:cNvSpPr/>
          <p:nvPr/>
        </p:nvSpPr>
        <p:spPr>
          <a:xfrm>
            <a:off x="3286125" y="4857750"/>
            <a:ext cx="428625" cy="11430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4" name="左大括号 13"/>
          <p:cNvSpPr/>
          <p:nvPr/>
        </p:nvSpPr>
        <p:spPr>
          <a:xfrm>
            <a:off x="6465094" y="4930776"/>
            <a:ext cx="500062" cy="100012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cxnSp>
        <p:nvCxnSpPr>
          <p:cNvPr id="16" name="直接连接符 15"/>
          <p:cNvCxnSpPr>
            <a:stCxn id="9" idx="1"/>
          </p:cNvCxnSpPr>
          <p:nvPr/>
        </p:nvCxnSpPr>
        <p:spPr>
          <a:xfrm rot="10800000" flipH="1">
            <a:off x="3714750" y="5429250"/>
            <a:ext cx="28575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59703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692696"/>
            <a:ext cx="8291264" cy="5433467"/>
          </a:xfrm>
        </p:spPr>
        <p:txBody>
          <a:bodyPr>
            <a:normAutofit/>
          </a:bodyPr>
          <a:lstStyle/>
          <a:p>
            <a:endParaRPr lang="en-US" altLang="zh-CN" sz="2800" dirty="0" smtClean="0">
              <a:latin typeface="黑体" panose="02010609060101010101" pitchFamily="49" charset="-122"/>
              <a:ea typeface="黑体" panose="02010609060101010101" pitchFamily="49" charset="-122"/>
            </a:endParaRPr>
          </a:p>
          <a:p>
            <a:endParaRPr lang="en-US" altLang="zh-CN" sz="2800" dirty="0" smtClean="0">
              <a:latin typeface="黑体" panose="02010609060101010101" pitchFamily="49" charset="-122"/>
              <a:ea typeface="黑体" panose="02010609060101010101" pitchFamily="49" charset="-122"/>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74056"/>
            <a:ext cx="911015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08853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692696"/>
            <a:ext cx="8219256" cy="5433467"/>
          </a:xfrm>
        </p:spPr>
        <p:txBody>
          <a:bodyPr>
            <a:normAutofit/>
          </a:bodyPr>
          <a:lstStyle/>
          <a:p>
            <a:r>
              <a:rPr lang="en-US" altLang="zh-CN" sz="2800" dirty="0">
                <a:latin typeface="仿宋" panose="02010609060101010101" pitchFamily="49" charset="-122"/>
                <a:ea typeface="仿宋" panose="02010609060101010101" pitchFamily="49" charset="-122"/>
              </a:rPr>
              <a:t>3.2 </a:t>
            </a:r>
            <a:r>
              <a:rPr lang="zh-CN" altLang="en-US" sz="2800" dirty="0">
                <a:latin typeface="仿宋" panose="02010609060101010101" pitchFamily="49" charset="-122"/>
                <a:ea typeface="仿宋" panose="02010609060101010101" pitchFamily="49" charset="-122"/>
              </a:rPr>
              <a:t>合同价款的支付</a:t>
            </a:r>
          </a:p>
          <a:p>
            <a:r>
              <a:rPr lang="zh-CN" altLang="en-US" sz="2800" dirty="0">
                <a:latin typeface="仿宋" panose="02010609060101010101" pitchFamily="49" charset="-122"/>
                <a:ea typeface="仿宋" panose="02010609060101010101" pitchFamily="49" charset="-122"/>
              </a:rPr>
              <a:t>除专用合同条款另有约定外，买方应通过以下方式和比例向卖方支付合同价款：</a:t>
            </a:r>
          </a:p>
          <a:p>
            <a:r>
              <a:rPr lang="en-US" altLang="zh-CN" sz="2800" dirty="0">
                <a:latin typeface="仿宋" panose="02010609060101010101" pitchFamily="49" charset="-122"/>
                <a:ea typeface="仿宋" panose="02010609060101010101" pitchFamily="49" charset="-122"/>
              </a:rPr>
              <a:t>3.2.1 </a:t>
            </a:r>
            <a:r>
              <a:rPr lang="zh-CN" altLang="en-US" sz="2800" dirty="0">
                <a:latin typeface="仿宋" panose="02010609060101010101" pitchFamily="49" charset="-122"/>
                <a:ea typeface="仿宋" panose="02010609060101010101" pitchFamily="49" charset="-122"/>
              </a:rPr>
              <a:t>预付款</a:t>
            </a:r>
          </a:p>
          <a:p>
            <a:r>
              <a:rPr lang="zh-CN" altLang="en-US" sz="2800" dirty="0">
                <a:latin typeface="仿宋" panose="02010609060101010101" pitchFamily="49" charset="-122"/>
                <a:ea typeface="仿宋" panose="02010609060101010101" pitchFamily="49" charset="-122"/>
              </a:rPr>
              <a:t>合同生效后，买方在收到卖方开具的注明应付预付款金额的财务收据正本一份并经审核</a:t>
            </a:r>
            <a:r>
              <a:rPr lang="zh-CN" altLang="en-US" sz="2800" dirty="0" smtClean="0">
                <a:latin typeface="仿宋" panose="02010609060101010101" pitchFamily="49" charset="-122"/>
                <a:ea typeface="仿宋" panose="02010609060101010101" pitchFamily="49" charset="-122"/>
              </a:rPr>
              <a:t>无误</a:t>
            </a:r>
            <a:r>
              <a:rPr lang="zh-CN" altLang="en-US" sz="2800" dirty="0">
                <a:solidFill>
                  <a:srgbClr val="FF0000"/>
                </a:solidFill>
                <a:latin typeface="仿宋" panose="02010609060101010101" pitchFamily="49" charset="-122"/>
                <a:ea typeface="仿宋" panose="02010609060101010101" pitchFamily="49" charset="-122"/>
              </a:rPr>
              <a:t>后 </a:t>
            </a:r>
            <a:r>
              <a:rPr lang="en-US" altLang="zh-CN" sz="2800" dirty="0">
                <a:solidFill>
                  <a:srgbClr val="FF0000"/>
                </a:solidFill>
                <a:latin typeface="仿宋" panose="02010609060101010101" pitchFamily="49" charset="-122"/>
                <a:ea typeface="仿宋" panose="02010609060101010101" pitchFamily="49" charset="-122"/>
              </a:rPr>
              <a:t>28 </a:t>
            </a:r>
            <a:r>
              <a:rPr lang="zh-CN" altLang="en-US" sz="2800" dirty="0">
                <a:solidFill>
                  <a:srgbClr val="FF0000"/>
                </a:solidFill>
                <a:latin typeface="仿宋" panose="02010609060101010101" pitchFamily="49" charset="-122"/>
                <a:ea typeface="仿宋" panose="02010609060101010101" pitchFamily="49" charset="-122"/>
              </a:rPr>
              <a:t>日内，向卖方支付签约合同价的 </a:t>
            </a:r>
            <a:r>
              <a:rPr lang="en-US" altLang="zh-CN" sz="2800" dirty="0">
                <a:solidFill>
                  <a:srgbClr val="FF0000"/>
                </a:solidFill>
                <a:latin typeface="仿宋" panose="02010609060101010101" pitchFamily="49" charset="-122"/>
                <a:ea typeface="仿宋" panose="02010609060101010101" pitchFamily="49" charset="-122"/>
              </a:rPr>
              <a:t>10%</a:t>
            </a:r>
            <a:r>
              <a:rPr lang="zh-CN" altLang="en-US" sz="2800" dirty="0">
                <a:solidFill>
                  <a:srgbClr val="FF0000"/>
                </a:solidFill>
                <a:latin typeface="仿宋" panose="02010609060101010101" pitchFamily="49" charset="-122"/>
                <a:ea typeface="仿宋" panose="02010609060101010101" pitchFamily="49" charset="-122"/>
              </a:rPr>
              <a:t>作为预付款</a:t>
            </a:r>
            <a:r>
              <a:rPr lang="zh-CN" altLang="en-US" sz="2800" dirty="0" smtClean="0">
                <a:solidFill>
                  <a:srgbClr val="FF0000"/>
                </a:solidFill>
                <a:latin typeface="仿宋" panose="02010609060101010101" pitchFamily="49" charset="-122"/>
                <a:ea typeface="仿宋" panose="02010609060101010101" pitchFamily="49" charset="-122"/>
              </a:rPr>
              <a:t>。</a:t>
            </a:r>
            <a:r>
              <a:rPr lang="zh-CN" altLang="en-US" sz="2800" dirty="0" smtClean="0">
                <a:latin typeface="仿宋" panose="02010609060101010101" pitchFamily="49" charset="-122"/>
                <a:ea typeface="仿宋" panose="02010609060101010101" pitchFamily="49" charset="-122"/>
              </a:rPr>
              <a:t>买方</a:t>
            </a:r>
            <a:r>
              <a:rPr lang="zh-CN" altLang="en-US" sz="2800" dirty="0">
                <a:latin typeface="仿宋" panose="02010609060101010101" pitchFamily="49" charset="-122"/>
                <a:ea typeface="仿宋" panose="02010609060101010101" pitchFamily="49" charset="-122"/>
              </a:rPr>
              <a:t>支付预付款后，如卖方未履行合同义务，则买方有权收回预付款；如卖方依约履行</a:t>
            </a:r>
            <a:r>
              <a:rPr lang="zh-CN" altLang="en-US" sz="2800" dirty="0" smtClean="0">
                <a:latin typeface="仿宋" panose="02010609060101010101" pitchFamily="49" charset="-122"/>
                <a:ea typeface="仿宋" panose="02010609060101010101" pitchFamily="49" charset="-122"/>
              </a:rPr>
              <a:t>了合同</a:t>
            </a:r>
            <a:r>
              <a:rPr lang="zh-CN" altLang="en-US" sz="2800" dirty="0">
                <a:latin typeface="仿宋" panose="02010609060101010101" pitchFamily="49" charset="-122"/>
                <a:ea typeface="仿宋" panose="02010609060101010101" pitchFamily="49" charset="-122"/>
              </a:rPr>
              <a:t>义务，则预付款抵作合同价款。</a:t>
            </a:r>
          </a:p>
        </p:txBody>
      </p:sp>
    </p:spTree>
    <p:extLst>
      <p:ext uri="{BB962C8B-B14F-4D97-AF65-F5344CB8AC3E}">
        <p14:creationId xmlns:p14="http://schemas.microsoft.com/office/powerpoint/2010/main" val="151141730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04664"/>
            <a:ext cx="8219256" cy="5937523"/>
          </a:xfrm>
        </p:spPr>
        <p:txBody>
          <a:bodyPr>
            <a:normAutofit lnSpcReduction="10000"/>
          </a:bodyPr>
          <a:lstStyle/>
          <a:p>
            <a:r>
              <a:rPr lang="en-US" altLang="zh-CN" sz="2800" dirty="0">
                <a:latin typeface="仿宋" panose="02010609060101010101" pitchFamily="49" charset="-122"/>
                <a:ea typeface="仿宋" panose="02010609060101010101" pitchFamily="49" charset="-122"/>
              </a:rPr>
              <a:t>3.2.2 </a:t>
            </a:r>
            <a:r>
              <a:rPr lang="zh-CN" altLang="en-US" sz="2800" dirty="0">
                <a:latin typeface="仿宋" panose="02010609060101010101" pitchFamily="49" charset="-122"/>
                <a:ea typeface="仿宋" panose="02010609060101010101" pitchFamily="49" charset="-122"/>
              </a:rPr>
              <a:t>交货款</a:t>
            </a:r>
          </a:p>
          <a:p>
            <a:r>
              <a:rPr lang="zh-CN" altLang="en-US" sz="2800" dirty="0">
                <a:latin typeface="仿宋" panose="02010609060101010101" pitchFamily="49" charset="-122"/>
                <a:ea typeface="仿宋" panose="02010609060101010101" pitchFamily="49" charset="-122"/>
              </a:rPr>
              <a:t>卖方按合同约定交付全部合同设备后，买方在收到卖方提交的下列全部单据并经审核</a:t>
            </a:r>
            <a:r>
              <a:rPr lang="zh-CN" altLang="en-US" sz="2800" dirty="0" smtClean="0">
                <a:latin typeface="仿宋" panose="02010609060101010101" pitchFamily="49" charset="-122"/>
                <a:ea typeface="仿宋" panose="02010609060101010101" pitchFamily="49" charset="-122"/>
              </a:rPr>
              <a:t>无误后 </a:t>
            </a:r>
            <a:r>
              <a:rPr lang="en-US" altLang="zh-CN" sz="2800" dirty="0">
                <a:solidFill>
                  <a:srgbClr val="FF0000"/>
                </a:solidFill>
                <a:latin typeface="仿宋" panose="02010609060101010101" pitchFamily="49" charset="-122"/>
                <a:ea typeface="仿宋" panose="02010609060101010101" pitchFamily="49" charset="-122"/>
              </a:rPr>
              <a:t>28 </a:t>
            </a:r>
            <a:r>
              <a:rPr lang="zh-CN" altLang="en-US" sz="2800" dirty="0">
                <a:solidFill>
                  <a:srgbClr val="FF0000"/>
                </a:solidFill>
                <a:latin typeface="仿宋" panose="02010609060101010101" pitchFamily="49" charset="-122"/>
                <a:ea typeface="仿宋" panose="02010609060101010101" pitchFamily="49" charset="-122"/>
              </a:rPr>
              <a:t>日内，向卖方支付合同价格的 </a:t>
            </a:r>
            <a:r>
              <a:rPr lang="en-US" altLang="zh-CN" sz="2800" dirty="0">
                <a:solidFill>
                  <a:srgbClr val="FF0000"/>
                </a:solidFill>
                <a:latin typeface="仿宋" panose="02010609060101010101" pitchFamily="49" charset="-122"/>
                <a:ea typeface="仿宋" panose="02010609060101010101" pitchFamily="49" charset="-122"/>
              </a:rPr>
              <a:t>60%</a:t>
            </a:r>
            <a:r>
              <a:rPr lang="zh-CN" altLang="en-US" sz="2800" dirty="0">
                <a:solidFill>
                  <a:srgbClr val="FF0000"/>
                </a:solidFill>
                <a:latin typeface="仿宋" panose="02010609060101010101" pitchFamily="49" charset="-122"/>
                <a:ea typeface="仿宋" panose="02010609060101010101" pitchFamily="49" charset="-122"/>
              </a:rPr>
              <a:t>：</a:t>
            </a:r>
          </a:p>
          <a:p>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1</a:t>
            </a:r>
            <a:r>
              <a:rPr lang="zh-CN" altLang="en-US" sz="2800" dirty="0">
                <a:latin typeface="仿宋" panose="02010609060101010101" pitchFamily="49" charset="-122"/>
                <a:ea typeface="仿宋" panose="02010609060101010101" pitchFamily="49" charset="-122"/>
              </a:rPr>
              <a:t>）卖方出具的交货清单正本一份；</a:t>
            </a:r>
          </a:p>
          <a:p>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2</a:t>
            </a:r>
            <a:r>
              <a:rPr lang="zh-CN" altLang="en-US" sz="2800" dirty="0">
                <a:latin typeface="仿宋" panose="02010609060101010101" pitchFamily="49" charset="-122"/>
                <a:ea typeface="仿宋" panose="02010609060101010101" pitchFamily="49" charset="-122"/>
              </a:rPr>
              <a:t>）买方签署的收货清单正本一份；</a:t>
            </a:r>
          </a:p>
          <a:p>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3</a:t>
            </a:r>
            <a:r>
              <a:rPr lang="zh-CN" altLang="en-US" sz="2800" dirty="0">
                <a:latin typeface="仿宋" panose="02010609060101010101" pitchFamily="49" charset="-122"/>
                <a:ea typeface="仿宋" panose="02010609060101010101" pitchFamily="49" charset="-122"/>
              </a:rPr>
              <a:t>）制造商出具的出厂质量合格证正本一份；</a:t>
            </a:r>
          </a:p>
          <a:p>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4</a:t>
            </a:r>
            <a:r>
              <a:rPr lang="zh-CN" altLang="en-US" sz="2800" dirty="0">
                <a:latin typeface="仿宋" panose="02010609060101010101" pitchFamily="49" charset="-122"/>
                <a:ea typeface="仿宋" panose="02010609060101010101" pitchFamily="49" charset="-122"/>
              </a:rPr>
              <a:t>）合同价格</a:t>
            </a:r>
            <a:r>
              <a:rPr lang="en-US" altLang="zh-CN" sz="2800" dirty="0">
                <a:latin typeface="仿宋" panose="02010609060101010101" pitchFamily="49" charset="-122"/>
                <a:ea typeface="仿宋" panose="02010609060101010101" pitchFamily="49" charset="-122"/>
              </a:rPr>
              <a:t>100%</a:t>
            </a:r>
            <a:r>
              <a:rPr lang="zh-CN" altLang="en-US" sz="2800" dirty="0">
                <a:latin typeface="仿宋" panose="02010609060101010101" pitchFamily="49" charset="-122"/>
                <a:ea typeface="仿宋" panose="02010609060101010101" pitchFamily="49" charset="-122"/>
              </a:rPr>
              <a:t>金额的增值税发票正本一份</a:t>
            </a:r>
            <a:r>
              <a:rPr lang="zh-CN" altLang="en-US" sz="2800" dirty="0" smtClean="0">
                <a:latin typeface="仿宋" panose="02010609060101010101" pitchFamily="49" charset="-122"/>
                <a:ea typeface="仿宋" panose="02010609060101010101" pitchFamily="49" charset="-122"/>
              </a:rPr>
              <a:t>。</a:t>
            </a:r>
            <a:endParaRPr lang="en-US" altLang="zh-CN" sz="2800" dirty="0" smtClean="0">
              <a:latin typeface="仿宋" panose="02010609060101010101" pitchFamily="49" charset="-122"/>
              <a:ea typeface="仿宋" panose="02010609060101010101" pitchFamily="49" charset="-122"/>
            </a:endParaRPr>
          </a:p>
          <a:p>
            <a:r>
              <a:rPr lang="en-US" altLang="zh-CN" sz="2800" dirty="0">
                <a:latin typeface="仿宋" panose="02010609060101010101" pitchFamily="49" charset="-122"/>
                <a:ea typeface="仿宋" panose="02010609060101010101" pitchFamily="49" charset="-122"/>
              </a:rPr>
              <a:t>3.2.3 </a:t>
            </a:r>
            <a:r>
              <a:rPr lang="zh-CN" altLang="en-US" sz="2800" dirty="0">
                <a:latin typeface="仿宋" panose="02010609060101010101" pitchFamily="49" charset="-122"/>
                <a:ea typeface="仿宋" panose="02010609060101010101" pitchFamily="49" charset="-122"/>
              </a:rPr>
              <a:t>验收款</a:t>
            </a:r>
          </a:p>
          <a:p>
            <a:r>
              <a:rPr lang="zh-CN" altLang="en-US" sz="2800" dirty="0">
                <a:latin typeface="仿宋" panose="02010609060101010101" pitchFamily="49" charset="-122"/>
                <a:ea typeface="仿宋" panose="02010609060101010101" pitchFamily="49" charset="-122"/>
              </a:rPr>
              <a:t>买方在收到卖方提交的买卖双方签署的合同设备验收证书或已生效的验收款支付函正本</a:t>
            </a:r>
            <a:r>
              <a:rPr lang="zh-CN" altLang="en-US" sz="2800" dirty="0" smtClean="0">
                <a:latin typeface="仿宋" panose="02010609060101010101" pitchFamily="49" charset="-122"/>
                <a:ea typeface="仿宋" panose="02010609060101010101" pitchFamily="49" charset="-122"/>
              </a:rPr>
              <a:t>一份</a:t>
            </a:r>
            <a:r>
              <a:rPr lang="zh-CN" altLang="en-US" sz="2800" dirty="0">
                <a:latin typeface="仿宋" panose="02010609060101010101" pitchFamily="49" charset="-122"/>
                <a:ea typeface="仿宋" panose="02010609060101010101" pitchFamily="49" charset="-122"/>
              </a:rPr>
              <a:t>并经审核无误后 </a:t>
            </a:r>
            <a:r>
              <a:rPr lang="en-US" altLang="zh-CN" sz="2800" dirty="0">
                <a:solidFill>
                  <a:srgbClr val="FF0000"/>
                </a:solidFill>
                <a:latin typeface="仿宋" panose="02010609060101010101" pitchFamily="49" charset="-122"/>
                <a:ea typeface="仿宋" panose="02010609060101010101" pitchFamily="49" charset="-122"/>
              </a:rPr>
              <a:t>28 </a:t>
            </a:r>
            <a:r>
              <a:rPr lang="zh-CN" altLang="en-US" sz="2800" dirty="0">
                <a:solidFill>
                  <a:srgbClr val="FF0000"/>
                </a:solidFill>
                <a:latin typeface="仿宋" panose="02010609060101010101" pitchFamily="49" charset="-122"/>
                <a:ea typeface="仿宋" panose="02010609060101010101" pitchFamily="49" charset="-122"/>
              </a:rPr>
              <a:t>日内，向卖方支付合同价格的 </a:t>
            </a:r>
            <a:r>
              <a:rPr lang="en-US" altLang="zh-CN" sz="2800" dirty="0">
                <a:solidFill>
                  <a:srgbClr val="FF0000"/>
                </a:solidFill>
                <a:latin typeface="仿宋" panose="02010609060101010101" pitchFamily="49" charset="-122"/>
                <a:ea typeface="仿宋" panose="02010609060101010101" pitchFamily="49" charset="-122"/>
              </a:rPr>
              <a:t>25%</a:t>
            </a:r>
            <a:r>
              <a:rPr lang="zh-CN" altLang="en-US" sz="2800" dirty="0">
                <a:solidFill>
                  <a:srgbClr val="FF0000"/>
                </a:solidFill>
                <a:latin typeface="仿宋" panose="02010609060101010101" pitchFamily="49" charset="-122"/>
                <a:ea typeface="仿宋" panose="02010609060101010101" pitchFamily="49" charset="-122"/>
              </a:rPr>
              <a:t>。</a:t>
            </a:r>
          </a:p>
          <a:p>
            <a:endParaRPr lang="zh-CN" altLang="en-US" sz="2800" dirty="0">
              <a:latin typeface="仿宋" panose="02010609060101010101" pitchFamily="49" charset="-122"/>
              <a:ea typeface="仿宋" panose="02010609060101010101" pitchFamily="49" charset="-122"/>
            </a:endParaRPr>
          </a:p>
          <a:p>
            <a:endParaRPr lang="zh-CN" altLang="en-US" dirty="0"/>
          </a:p>
        </p:txBody>
      </p:sp>
    </p:spTree>
    <p:extLst>
      <p:ext uri="{BB962C8B-B14F-4D97-AF65-F5344CB8AC3E}">
        <p14:creationId xmlns:p14="http://schemas.microsoft.com/office/powerpoint/2010/main" val="175841493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908720"/>
            <a:ext cx="8291264" cy="5217443"/>
          </a:xfrm>
        </p:spPr>
        <p:txBody>
          <a:bodyPr>
            <a:normAutofit/>
          </a:bodyPr>
          <a:lstStyle/>
          <a:p>
            <a:r>
              <a:rPr lang="en-US" altLang="zh-CN" sz="2800" dirty="0">
                <a:latin typeface="仿宋" panose="02010609060101010101" pitchFamily="49" charset="-122"/>
                <a:ea typeface="仿宋" panose="02010609060101010101" pitchFamily="49" charset="-122"/>
              </a:rPr>
              <a:t>3.2.4 </a:t>
            </a:r>
            <a:r>
              <a:rPr lang="zh-CN" altLang="en-US" sz="2800" dirty="0">
                <a:latin typeface="仿宋" panose="02010609060101010101" pitchFamily="49" charset="-122"/>
                <a:ea typeface="仿宋" panose="02010609060101010101" pitchFamily="49" charset="-122"/>
              </a:rPr>
              <a:t>结清款</a:t>
            </a:r>
          </a:p>
          <a:p>
            <a:r>
              <a:rPr lang="zh-CN" altLang="en-US" sz="2800" dirty="0">
                <a:latin typeface="仿宋" panose="02010609060101010101" pitchFamily="49" charset="-122"/>
                <a:ea typeface="仿宋" panose="02010609060101010101" pitchFamily="49" charset="-122"/>
              </a:rPr>
              <a:t>买方在收到卖方提交的买方签署的质量保证期届满证书或已生效的结清款支付函正本一</a:t>
            </a:r>
            <a:r>
              <a:rPr lang="zh-CN" altLang="en-US" sz="2800" dirty="0" smtClean="0">
                <a:latin typeface="仿宋" panose="02010609060101010101" pitchFamily="49" charset="-122"/>
                <a:ea typeface="仿宋" panose="02010609060101010101" pitchFamily="49" charset="-122"/>
              </a:rPr>
              <a:t>份并</a:t>
            </a:r>
            <a:r>
              <a:rPr lang="zh-CN" altLang="en-US" sz="2800" dirty="0">
                <a:latin typeface="仿宋" panose="02010609060101010101" pitchFamily="49" charset="-122"/>
                <a:ea typeface="仿宋" panose="02010609060101010101" pitchFamily="49" charset="-122"/>
              </a:rPr>
              <a:t>经审核无误后 </a:t>
            </a:r>
            <a:r>
              <a:rPr lang="en-US" altLang="zh-CN" sz="2800" dirty="0">
                <a:solidFill>
                  <a:srgbClr val="FF0000"/>
                </a:solidFill>
                <a:latin typeface="仿宋" panose="02010609060101010101" pitchFamily="49" charset="-122"/>
                <a:ea typeface="仿宋" panose="02010609060101010101" pitchFamily="49" charset="-122"/>
              </a:rPr>
              <a:t>28 </a:t>
            </a:r>
            <a:r>
              <a:rPr lang="zh-CN" altLang="en-US" sz="2800" dirty="0">
                <a:solidFill>
                  <a:srgbClr val="FF0000"/>
                </a:solidFill>
                <a:latin typeface="仿宋" panose="02010609060101010101" pitchFamily="49" charset="-122"/>
                <a:ea typeface="仿宋" panose="02010609060101010101" pitchFamily="49" charset="-122"/>
              </a:rPr>
              <a:t>日内，向卖方支付合同价格的 </a:t>
            </a:r>
            <a:r>
              <a:rPr lang="en-US" altLang="zh-CN" sz="2800" dirty="0">
                <a:solidFill>
                  <a:srgbClr val="FF0000"/>
                </a:solidFill>
                <a:latin typeface="仿宋" panose="02010609060101010101" pitchFamily="49" charset="-122"/>
                <a:ea typeface="仿宋" panose="02010609060101010101" pitchFamily="49" charset="-122"/>
              </a:rPr>
              <a:t>5%</a:t>
            </a:r>
            <a:r>
              <a:rPr lang="zh-CN" altLang="en-US" sz="2800" dirty="0">
                <a:solidFill>
                  <a:srgbClr val="FF0000"/>
                </a:solidFill>
                <a:latin typeface="仿宋" panose="02010609060101010101" pitchFamily="49" charset="-122"/>
                <a:ea typeface="仿宋" panose="02010609060101010101" pitchFamily="49" charset="-122"/>
              </a:rPr>
              <a:t>。</a:t>
            </a:r>
          </a:p>
          <a:p>
            <a:r>
              <a:rPr lang="zh-CN" altLang="en-US" sz="2800" dirty="0">
                <a:latin typeface="仿宋" panose="02010609060101010101" pitchFamily="49" charset="-122"/>
                <a:ea typeface="仿宋" panose="02010609060101010101" pitchFamily="49" charset="-122"/>
              </a:rPr>
              <a:t>如果依照合同第 </a:t>
            </a:r>
            <a:r>
              <a:rPr lang="en-US" altLang="zh-CN" sz="2800" dirty="0">
                <a:latin typeface="仿宋" panose="02010609060101010101" pitchFamily="49" charset="-122"/>
                <a:ea typeface="仿宋" panose="02010609060101010101" pitchFamily="49" charset="-122"/>
              </a:rPr>
              <a:t>9.1 </a:t>
            </a:r>
            <a:r>
              <a:rPr lang="zh-CN" altLang="en-US" sz="2800" dirty="0">
                <a:latin typeface="仿宋" panose="02010609060101010101" pitchFamily="49" charset="-122"/>
                <a:ea typeface="仿宋" panose="02010609060101010101" pitchFamily="49" charset="-122"/>
              </a:rPr>
              <a:t>项，卖方应向买方支付费用的，买方有权从结清款中直接扣除该笔</a:t>
            </a:r>
            <a:r>
              <a:rPr lang="zh-CN" altLang="en-US" sz="2800" dirty="0" smtClean="0">
                <a:latin typeface="仿宋" panose="02010609060101010101" pitchFamily="49" charset="-122"/>
                <a:ea typeface="仿宋" panose="02010609060101010101" pitchFamily="49" charset="-122"/>
              </a:rPr>
              <a:t>费用</a:t>
            </a:r>
            <a:r>
              <a:rPr lang="zh-CN" altLang="en-US" sz="2800" dirty="0">
                <a:latin typeface="仿宋" panose="02010609060101010101" pitchFamily="49" charset="-122"/>
                <a:ea typeface="仿宋" panose="02010609060101010101" pitchFamily="49" charset="-122"/>
              </a:rPr>
              <a:t>。除专用合同条款另有约定外，在买方向卖方支付验收款的</a:t>
            </a:r>
            <a:r>
              <a:rPr lang="zh-CN" altLang="en-US" sz="2800" dirty="0">
                <a:solidFill>
                  <a:srgbClr val="FF0000"/>
                </a:solidFill>
                <a:latin typeface="仿宋" panose="02010609060101010101" pitchFamily="49" charset="-122"/>
                <a:ea typeface="仿宋" panose="02010609060101010101" pitchFamily="49" charset="-122"/>
              </a:rPr>
              <a:t>同时</a:t>
            </a:r>
            <a:r>
              <a:rPr lang="zh-CN" altLang="en-US" sz="2800" dirty="0">
                <a:latin typeface="仿宋" panose="02010609060101010101" pitchFamily="49" charset="-122"/>
                <a:ea typeface="仿宋" panose="02010609060101010101" pitchFamily="49" charset="-122"/>
              </a:rPr>
              <a:t>或</a:t>
            </a:r>
            <a:r>
              <a:rPr lang="zh-CN" altLang="en-US" sz="2800" dirty="0">
                <a:solidFill>
                  <a:srgbClr val="FF0000"/>
                </a:solidFill>
                <a:latin typeface="仿宋" panose="02010609060101010101" pitchFamily="49" charset="-122"/>
                <a:ea typeface="仿宋" panose="02010609060101010101" pitchFamily="49" charset="-122"/>
              </a:rPr>
              <a:t>其后</a:t>
            </a:r>
            <a:r>
              <a:rPr lang="zh-CN" altLang="en-US" sz="2800" dirty="0">
                <a:latin typeface="仿宋" panose="02010609060101010101" pitchFamily="49" charset="-122"/>
                <a:ea typeface="仿宋" panose="02010609060101010101" pitchFamily="49" charset="-122"/>
              </a:rPr>
              <a:t>的任何时间内，卖方可在向买方</a:t>
            </a:r>
            <a:r>
              <a:rPr lang="zh-CN" altLang="en-US" sz="2800" dirty="0">
                <a:solidFill>
                  <a:srgbClr val="FF0000"/>
                </a:solidFill>
                <a:latin typeface="仿宋" panose="02010609060101010101" pitchFamily="49" charset="-122"/>
                <a:ea typeface="仿宋" panose="02010609060101010101" pitchFamily="49" charset="-122"/>
              </a:rPr>
              <a:t>提交</a:t>
            </a:r>
            <a:r>
              <a:rPr lang="zh-CN" altLang="en-US" sz="2800" dirty="0">
                <a:latin typeface="仿宋" panose="02010609060101010101" pitchFamily="49" charset="-122"/>
                <a:ea typeface="仿宋" panose="02010609060101010101" pitchFamily="49" charset="-122"/>
              </a:rPr>
              <a:t>买方可接受的金额为合同价格 </a:t>
            </a:r>
            <a:r>
              <a:rPr lang="en-US" altLang="zh-CN" sz="2800" dirty="0">
                <a:latin typeface="仿宋" panose="02010609060101010101" pitchFamily="49" charset="-122"/>
                <a:ea typeface="仿宋" panose="02010609060101010101" pitchFamily="49" charset="-122"/>
              </a:rPr>
              <a:t>5%</a:t>
            </a:r>
            <a:r>
              <a:rPr lang="zh-CN" altLang="en-US" sz="2800" dirty="0">
                <a:latin typeface="仿宋" panose="02010609060101010101" pitchFamily="49" charset="-122"/>
                <a:ea typeface="仿宋" panose="02010609060101010101" pitchFamily="49" charset="-122"/>
              </a:rPr>
              <a:t>的合同结清款</a:t>
            </a:r>
            <a:r>
              <a:rPr lang="zh-CN" altLang="en-US" sz="2800" dirty="0">
                <a:solidFill>
                  <a:srgbClr val="FF0000"/>
                </a:solidFill>
                <a:latin typeface="仿宋" panose="02010609060101010101" pitchFamily="49" charset="-122"/>
                <a:ea typeface="仿宋" panose="02010609060101010101" pitchFamily="49" charset="-122"/>
              </a:rPr>
              <a:t>保函</a:t>
            </a:r>
            <a:r>
              <a:rPr lang="zh-CN" altLang="en-US" sz="2800" dirty="0">
                <a:latin typeface="仿宋" panose="02010609060101010101" pitchFamily="49" charset="-122"/>
                <a:ea typeface="仿宋" panose="02010609060101010101" pitchFamily="49" charset="-122"/>
              </a:rPr>
              <a:t>的前提下，要求买方支付合同结清款，买方不得拒绝。</a:t>
            </a:r>
          </a:p>
          <a:p>
            <a:endParaRPr lang="zh-CN" altLang="en-US" dirty="0"/>
          </a:p>
        </p:txBody>
      </p:sp>
    </p:spTree>
    <p:extLst>
      <p:ext uri="{BB962C8B-B14F-4D97-AF65-F5344CB8AC3E}">
        <p14:creationId xmlns:p14="http://schemas.microsoft.com/office/powerpoint/2010/main" val="347063682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332656"/>
            <a:ext cx="8640960" cy="6192688"/>
          </a:xfrm>
        </p:spPr>
        <p:txBody>
          <a:bodyPr>
            <a:normAutofit lnSpcReduction="10000"/>
          </a:bodyPr>
          <a:lstStyle/>
          <a:p>
            <a:r>
              <a:rPr lang="en-US" altLang="zh-CN" sz="2800" dirty="0">
                <a:latin typeface="微软雅黑" panose="020B0503020204020204" pitchFamily="34" charset="-122"/>
                <a:ea typeface="微软雅黑" panose="020B0503020204020204" pitchFamily="34" charset="-122"/>
              </a:rPr>
              <a:t>4. </a:t>
            </a:r>
            <a:r>
              <a:rPr lang="zh-CN" altLang="en-US" sz="2800" dirty="0">
                <a:latin typeface="微软雅黑" panose="020B0503020204020204" pitchFamily="34" charset="-122"/>
                <a:ea typeface="微软雅黑" panose="020B0503020204020204" pitchFamily="34" charset="-122"/>
              </a:rPr>
              <a:t>监造及交货前</a:t>
            </a:r>
            <a:r>
              <a:rPr lang="zh-CN" altLang="en-US" sz="2800" dirty="0" smtClean="0">
                <a:latin typeface="微软雅黑" panose="020B0503020204020204" pitchFamily="34" charset="-122"/>
                <a:ea typeface="微软雅黑" panose="020B0503020204020204" pitchFamily="34" charset="-122"/>
              </a:rPr>
              <a:t>检验制度</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a:latin typeface="+mn-ea"/>
              </a:rPr>
              <a:t>监造制度是国际通行</a:t>
            </a:r>
            <a:r>
              <a:rPr lang="zh-CN" altLang="en-US" sz="2800" dirty="0" smtClean="0">
                <a:latin typeface="+mn-ea"/>
              </a:rPr>
              <a:t>规则，目的</a:t>
            </a:r>
            <a:r>
              <a:rPr lang="zh-CN" altLang="en-US" sz="2800" dirty="0">
                <a:latin typeface="+mn-ea"/>
              </a:rPr>
              <a:t>是进一步保证产品</a:t>
            </a:r>
            <a:r>
              <a:rPr lang="zh-CN" altLang="en-US" sz="2800" dirty="0" smtClean="0">
                <a:latin typeface="+mn-ea"/>
              </a:rPr>
              <a:t>质量</a:t>
            </a:r>
            <a:r>
              <a:rPr lang="zh-CN" altLang="en-US" sz="2800" dirty="0">
                <a:latin typeface="+mn-ea"/>
              </a:rPr>
              <a:t>。</a:t>
            </a:r>
            <a:r>
              <a:rPr lang="zh-CN" altLang="en-US" sz="2800" dirty="0" smtClean="0">
                <a:latin typeface="+mn-ea"/>
              </a:rPr>
              <a:t>如军品实行的驻厂军代表制。</a:t>
            </a:r>
            <a:endParaRPr lang="en-US" altLang="zh-CN" sz="2800" dirty="0" smtClean="0">
              <a:latin typeface="+mn-ea"/>
            </a:endParaRPr>
          </a:p>
          <a:p>
            <a:r>
              <a:rPr lang="zh-CN" altLang="en-US" sz="2800" dirty="0" smtClean="0">
                <a:latin typeface="+mn-ea"/>
              </a:rPr>
              <a:t>对于一些</a:t>
            </a:r>
            <a:r>
              <a:rPr lang="zh-CN" altLang="en-US" sz="2800" dirty="0">
                <a:latin typeface="+mn-ea"/>
              </a:rPr>
              <a:t>制造工艺有特殊要求的产品，其工艺过程还具有不可复制的特点如焊接特种钢之前的预热温度需要旁站观测记录</a:t>
            </a:r>
            <a:r>
              <a:rPr lang="zh-CN" altLang="en-US" sz="2800" dirty="0" smtClean="0">
                <a:latin typeface="+mn-ea"/>
              </a:rPr>
              <a:t>。但是如果某工艺属于保密技术应当在专用条款中约定保密条款或谢绝监造过程。</a:t>
            </a:r>
            <a:endParaRPr lang="en-US" altLang="zh-CN" sz="2800" dirty="0" smtClean="0">
              <a:latin typeface="+mn-ea"/>
            </a:endParaRPr>
          </a:p>
          <a:p>
            <a:r>
              <a:rPr lang="zh-CN" altLang="en-US" sz="2800" dirty="0" smtClean="0">
                <a:latin typeface="+mn-ea"/>
              </a:rPr>
              <a:t>交货</a:t>
            </a:r>
            <a:r>
              <a:rPr lang="zh-CN" altLang="en-US" sz="2800" dirty="0">
                <a:latin typeface="+mn-ea"/>
              </a:rPr>
              <a:t>前的检验也是</a:t>
            </a:r>
            <a:r>
              <a:rPr lang="zh-CN" altLang="en-US" sz="2800" dirty="0" smtClean="0">
                <a:latin typeface="+mn-ea"/>
              </a:rPr>
              <a:t>防止双方风险</a:t>
            </a:r>
            <a:r>
              <a:rPr lang="zh-CN" altLang="en-US" sz="2800" dirty="0">
                <a:latin typeface="+mn-ea"/>
              </a:rPr>
              <a:t>的一个措施</a:t>
            </a:r>
            <a:r>
              <a:rPr lang="zh-CN" altLang="en-US" sz="2800" dirty="0" smtClean="0">
                <a:latin typeface="+mn-ea"/>
              </a:rPr>
              <a:t>，特别是对供货方避免</a:t>
            </a:r>
            <a:r>
              <a:rPr lang="zh-CN" altLang="en-US" sz="2800" dirty="0">
                <a:latin typeface="+mn-ea"/>
              </a:rPr>
              <a:t>运输到现场后产品不合格在现场难以修复的风险。</a:t>
            </a:r>
            <a:endParaRPr lang="en-US" altLang="zh-CN" sz="2800" dirty="0">
              <a:latin typeface="+mn-ea"/>
            </a:endParaRPr>
          </a:p>
          <a:p>
            <a:r>
              <a:rPr lang="zh-CN" altLang="en-US" sz="2800" dirty="0" smtClean="0">
                <a:latin typeface="+mn-ea"/>
              </a:rPr>
              <a:t>设备监造应当由发包人具备设备制造技术专业的团队负责，发包人不具备监造能力可委托专业咨询公司代理实施监造。发包人应当和咨询公司签订委托合同</a:t>
            </a:r>
            <a:endParaRPr lang="en-US" altLang="zh-CN" sz="2800" dirty="0" smtClean="0">
              <a:latin typeface="+mn-ea"/>
            </a:endParaRPr>
          </a:p>
        </p:txBody>
      </p:sp>
    </p:spTree>
    <p:extLst>
      <p:ext uri="{BB962C8B-B14F-4D97-AF65-F5344CB8AC3E}">
        <p14:creationId xmlns:p14="http://schemas.microsoft.com/office/powerpoint/2010/main" val="343380806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76672"/>
            <a:ext cx="8219256" cy="5649491"/>
          </a:xfrm>
        </p:spPr>
        <p:txBody>
          <a:bodyPr>
            <a:normAutofit lnSpcReduction="10000"/>
          </a:bodyPr>
          <a:lstStyle/>
          <a:p>
            <a:r>
              <a:rPr lang="en-US" altLang="zh-CN" sz="2800" dirty="0">
                <a:latin typeface="仿宋" panose="02010609060101010101" pitchFamily="49" charset="-122"/>
                <a:ea typeface="仿宋" panose="02010609060101010101" pitchFamily="49" charset="-122"/>
              </a:rPr>
              <a:t>4.1 </a:t>
            </a:r>
            <a:r>
              <a:rPr lang="zh-CN" altLang="en-US" sz="2800" dirty="0">
                <a:latin typeface="仿宋" panose="02010609060101010101" pitchFamily="49" charset="-122"/>
                <a:ea typeface="仿宋" panose="02010609060101010101" pitchFamily="49" charset="-122"/>
              </a:rPr>
              <a:t>监造</a:t>
            </a:r>
          </a:p>
          <a:p>
            <a:r>
              <a:rPr lang="zh-CN" altLang="en-US" sz="2800" dirty="0">
                <a:latin typeface="仿宋" panose="02010609060101010101" pitchFamily="49" charset="-122"/>
                <a:ea typeface="仿宋" panose="02010609060101010101" pitchFamily="49" charset="-122"/>
              </a:rPr>
              <a:t>专用合同条款约定买方对合同设备进行监造的，双方应按本款及专用合同条款约定履行。</a:t>
            </a:r>
          </a:p>
          <a:p>
            <a:r>
              <a:rPr lang="en-US" altLang="zh-CN" sz="2800" dirty="0">
                <a:latin typeface="仿宋" panose="02010609060101010101" pitchFamily="49" charset="-122"/>
                <a:ea typeface="仿宋" panose="02010609060101010101" pitchFamily="49" charset="-122"/>
              </a:rPr>
              <a:t>4.1.1  </a:t>
            </a:r>
            <a:r>
              <a:rPr lang="zh-CN" altLang="en-US" sz="2800" dirty="0">
                <a:latin typeface="仿宋" panose="02010609060101010101" pitchFamily="49" charset="-122"/>
                <a:ea typeface="仿宋" panose="02010609060101010101" pitchFamily="49" charset="-122"/>
              </a:rPr>
              <a:t>在合同设备的制造过程中，买方可派出监造人员，对合同设备的生产制造进行监造， 监督合同设备制造、检验等情况。监造的范围、方式等应符合专用合同条款和（或）供货要求等合同文件的约定</a:t>
            </a:r>
            <a:r>
              <a:rPr lang="zh-CN" altLang="en-US" sz="2800" dirty="0" smtClean="0">
                <a:latin typeface="仿宋" panose="02010609060101010101" pitchFamily="49" charset="-122"/>
                <a:ea typeface="仿宋" panose="02010609060101010101" pitchFamily="49" charset="-122"/>
              </a:rPr>
              <a:t>。</a:t>
            </a:r>
            <a:endParaRPr lang="en-US" altLang="zh-CN" sz="2800" dirty="0" smtClean="0">
              <a:latin typeface="仿宋" panose="02010609060101010101" pitchFamily="49" charset="-122"/>
              <a:ea typeface="仿宋" panose="02010609060101010101" pitchFamily="49" charset="-122"/>
            </a:endParaRPr>
          </a:p>
          <a:p>
            <a:r>
              <a:rPr lang="en-US" altLang="zh-CN" sz="2800" dirty="0">
                <a:latin typeface="仿宋" panose="02010609060101010101" pitchFamily="49" charset="-122"/>
                <a:ea typeface="仿宋" panose="02010609060101010101" pitchFamily="49" charset="-122"/>
              </a:rPr>
              <a:t>4.1.4 </a:t>
            </a:r>
            <a:r>
              <a:rPr lang="zh-CN" altLang="en-US" sz="2800" dirty="0">
                <a:latin typeface="仿宋" panose="02010609060101010101" pitchFamily="49" charset="-122"/>
                <a:ea typeface="仿宋" panose="02010609060101010101" pitchFamily="49" charset="-122"/>
              </a:rPr>
              <a:t>买方监造人员在监造中如发现合同设备及其关键部件不符合合同约定的标准，则有权提出意见和建议。卖方应采取必要措施消除合同设备的不符，由此增加的费用和（或）造成的 延误由卖方负责。</a:t>
            </a:r>
          </a:p>
          <a:p>
            <a:endParaRPr lang="zh-CN" altLang="en-US" sz="2800" dirty="0">
              <a:latin typeface="仿宋" panose="02010609060101010101" pitchFamily="49" charset="-122"/>
              <a:ea typeface="仿宋" panose="02010609060101010101" pitchFamily="49" charset="-122"/>
            </a:endParaRPr>
          </a:p>
          <a:p>
            <a:endParaRPr lang="zh-CN" altLang="en-US" dirty="0"/>
          </a:p>
        </p:txBody>
      </p:sp>
    </p:spTree>
    <p:extLst>
      <p:ext uri="{BB962C8B-B14F-4D97-AF65-F5344CB8AC3E}">
        <p14:creationId xmlns:p14="http://schemas.microsoft.com/office/powerpoint/2010/main" val="397020345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332656"/>
            <a:ext cx="8496944" cy="6264696"/>
          </a:xfrm>
        </p:spPr>
        <p:txBody>
          <a:bodyPr>
            <a:normAutofit lnSpcReduction="10000"/>
          </a:bodyPr>
          <a:lstStyle/>
          <a:p>
            <a:r>
              <a:rPr lang="en-US" altLang="zh-CN" sz="2800" dirty="0" smtClean="0">
                <a:latin typeface="仿宋" panose="02010609060101010101" pitchFamily="49" charset="-122"/>
                <a:ea typeface="仿宋" panose="02010609060101010101" pitchFamily="49" charset="-122"/>
              </a:rPr>
              <a:t>4.1.5 </a:t>
            </a:r>
            <a:r>
              <a:rPr lang="zh-CN" altLang="en-US" sz="2800" dirty="0">
                <a:latin typeface="仿宋" panose="02010609060101010101" pitchFamily="49" charset="-122"/>
                <a:ea typeface="仿宋" panose="02010609060101010101" pitchFamily="49" charset="-122"/>
              </a:rPr>
              <a:t>买方监造人员对合同设备的监造，</a:t>
            </a:r>
            <a:r>
              <a:rPr lang="zh-CN" altLang="en-US" sz="2800" dirty="0">
                <a:solidFill>
                  <a:srgbClr val="FF0000"/>
                </a:solidFill>
                <a:latin typeface="仿宋" panose="02010609060101010101" pitchFamily="49" charset="-122"/>
                <a:ea typeface="仿宋" panose="02010609060101010101" pitchFamily="49" charset="-122"/>
              </a:rPr>
              <a:t>不视为对合同设备质量的确认，不影响卖方交货后 买方依照合同约定对合同设备提出质量异议和（或）退货的权利，</a:t>
            </a:r>
            <a:r>
              <a:rPr lang="zh-CN" altLang="en-US" sz="2800" dirty="0">
                <a:latin typeface="仿宋" panose="02010609060101010101" pitchFamily="49" charset="-122"/>
                <a:ea typeface="仿宋" panose="02010609060101010101" pitchFamily="49" charset="-122"/>
              </a:rPr>
              <a:t>也不免除卖方依照合同</a:t>
            </a:r>
            <a:r>
              <a:rPr lang="zh-CN" altLang="en-US" sz="2800" dirty="0" smtClean="0">
                <a:latin typeface="仿宋" panose="02010609060101010101" pitchFamily="49" charset="-122"/>
                <a:ea typeface="仿宋" panose="02010609060101010101" pitchFamily="49" charset="-122"/>
              </a:rPr>
              <a:t>约定对</a:t>
            </a:r>
            <a:r>
              <a:rPr lang="zh-CN" altLang="en-US" sz="2800" dirty="0">
                <a:latin typeface="仿宋" panose="02010609060101010101" pitchFamily="49" charset="-122"/>
                <a:ea typeface="仿宋" panose="02010609060101010101" pitchFamily="49" charset="-122"/>
              </a:rPr>
              <a:t>合同设备所应承担的任何义务或责任</a:t>
            </a:r>
            <a:r>
              <a:rPr lang="zh-CN" altLang="en-US" sz="2800" dirty="0" smtClean="0">
                <a:latin typeface="仿宋" panose="02010609060101010101" pitchFamily="49" charset="-122"/>
                <a:ea typeface="仿宋" panose="02010609060101010101" pitchFamily="49" charset="-122"/>
              </a:rPr>
              <a:t>。</a:t>
            </a:r>
            <a:endParaRPr lang="en-US" altLang="zh-CN" sz="2800" dirty="0" smtClean="0">
              <a:latin typeface="仿宋" panose="02010609060101010101" pitchFamily="49" charset="-122"/>
              <a:ea typeface="仿宋" panose="02010609060101010101" pitchFamily="49" charset="-122"/>
            </a:endParaRPr>
          </a:p>
          <a:p>
            <a:r>
              <a:rPr lang="en-US" altLang="zh-CN" sz="2800" dirty="0">
                <a:latin typeface="仿宋" panose="02010609060101010101" pitchFamily="49" charset="-122"/>
                <a:ea typeface="仿宋" panose="02010609060101010101" pitchFamily="49" charset="-122"/>
              </a:rPr>
              <a:t>4.2 </a:t>
            </a:r>
            <a:r>
              <a:rPr lang="zh-CN" altLang="en-US" sz="2800" dirty="0">
                <a:latin typeface="仿宋" panose="02010609060101010101" pitchFamily="49" charset="-122"/>
                <a:ea typeface="仿宋" panose="02010609060101010101" pitchFamily="49" charset="-122"/>
              </a:rPr>
              <a:t>交货前</a:t>
            </a:r>
            <a:r>
              <a:rPr lang="zh-CN" altLang="en-US" sz="2800" dirty="0" smtClean="0">
                <a:latin typeface="仿宋" panose="02010609060101010101" pitchFamily="49" charset="-122"/>
                <a:ea typeface="仿宋" panose="02010609060101010101" pitchFamily="49" charset="-122"/>
              </a:rPr>
              <a:t>检验</a:t>
            </a:r>
            <a:endParaRPr lang="zh-CN" altLang="en-US" sz="2800" dirty="0">
              <a:latin typeface="仿宋" panose="02010609060101010101" pitchFamily="49" charset="-122"/>
              <a:ea typeface="仿宋" panose="02010609060101010101" pitchFamily="49" charset="-122"/>
            </a:endParaRPr>
          </a:p>
          <a:p>
            <a:r>
              <a:rPr lang="zh-CN" altLang="en-US" sz="2800" dirty="0">
                <a:latin typeface="仿宋" panose="02010609060101010101" pitchFamily="49" charset="-122"/>
                <a:ea typeface="仿宋" panose="02010609060101010101" pitchFamily="49" charset="-122"/>
              </a:rPr>
              <a:t>专用合同条款约定买方参与交货前检验的，</a:t>
            </a:r>
            <a:r>
              <a:rPr lang="zh-CN" altLang="en-US" sz="2800" dirty="0">
                <a:solidFill>
                  <a:srgbClr val="FF0000"/>
                </a:solidFill>
                <a:latin typeface="仿宋" panose="02010609060101010101" pitchFamily="49" charset="-122"/>
                <a:ea typeface="仿宋" panose="02010609060101010101" pitchFamily="49" charset="-122"/>
              </a:rPr>
              <a:t>双方应按本款及专用合同条款约定履行。</a:t>
            </a:r>
          </a:p>
          <a:p>
            <a:r>
              <a:rPr lang="en-US" altLang="zh-CN" sz="2800" dirty="0">
                <a:latin typeface="仿宋" panose="02010609060101010101" pitchFamily="49" charset="-122"/>
                <a:ea typeface="仿宋" panose="02010609060101010101" pitchFamily="49" charset="-122"/>
              </a:rPr>
              <a:t>4.2.1 </a:t>
            </a:r>
            <a:r>
              <a:rPr lang="zh-CN" altLang="en-US" sz="2800" dirty="0">
                <a:latin typeface="仿宋" panose="02010609060101010101" pitchFamily="49" charset="-122"/>
                <a:ea typeface="仿宋" panose="02010609060101010101" pitchFamily="49" charset="-122"/>
              </a:rPr>
              <a:t>合同设备交货前，卖方应会同买方代表根据合同约定对合同设备进行交货前检验并出具交货前检验记录，</a:t>
            </a:r>
            <a:r>
              <a:rPr lang="zh-CN" altLang="en-US" sz="2800" dirty="0">
                <a:solidFill>
                  <a:srgbClr val="FF0000"/>
                </a:solidFill>
                <a:latin typeface="仿宋" panose="02010609060101010101" pitchFamily="49" charset="-122"/>
                <a:ea typeface="仿宋" panose="02010609060101010101" pitchFamily="49" charset="-122"/>
              </a:rPr>
              <a:t>有关费用由卖方承担。</a:t>
            </a:r>
            <a:r>
              <a:rPr lang="zh-CN" altLang="en-US" sz="2800" dirty="0">
                <a:latin typeface="仿宋" panose="02010609060101010101" pitchFamily="49" charset="-122"/>
                <a:ea typeface="仿宋" panose="02010609060101010101" pitchFamily="49" charset="-122"/>
              </a:rPr>
              <a:t>卖方应免费为买方代表提供工作条件及便利，包括但不限于必要的办公场所、技术资料、检测工具及出入许可等。除专用合同条款另有约定外， 买方代表的</a:t>
            </a:r>
            <a:r>
              <a:rPr lang="zh-CN" altLang="en-US" sz="2800" dirty="0" smtClean="0">
                <a:latin typeface="仿宋" panose="02010609060101010101" pitchFamily="49" charset="-122"/>
                <a:ea typeface="仿宋" panose="02010609060101010101" pitchFamily="49" charset="-122"/>
              </a:rPr>
              <a:t>交通食宿</a:t>
            </a:r>
            <a:r>
              <a:rPr lang="zh-CN" altLang="en-US" sz="2800" dirty="0">
                <a:latin typeface="仿宋" panose="02010609060101010101" pitchFamily="49" charset="-122"/>
                <a:ea typeface="仿宋" panose="02010609060101010101" pitchFamily="49" charset="-122"/>
              </a:rPr>
              <a:t>费用由买方承担。</a:t>
            </a:r>
          </a:p>
          <a:p>
            <a:endParaRPr lang="zh-CN" altLang="en-US" sz="2800" dirty="0">
              <a:latin typeface="仿宋" panose="02010609060101010101" pitchFamily="49" charset="-122"/>
              <a:ea typeface="仿宋" panose="02010609060101010101" pitchFamily="49" charset="-122"/>
            </a:endParaRPr>
          </a:p>
          <a:p>
            <a:endParaRPr lang="zh-CN" altLang="en-US" sz="28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89263056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404664"/>
            <a:ext cx="8496944" cy="6192688"/>
          </a:xfrm>
        </p:spPr>
        <p:txBody>
          <a:bodyPr>
            <a:normAutofit fontScale="85000" lnSpcReduction="10000"/>
          </a:bodyPr>
          <a:lstStyle/>
          <a:p>
            <a:r>
              <a:rPr lang="en-US" altLang="zh-CN" dirty="0">
                <a:latin typeface="仿宋" panose="02010609060101010101" pitchFamily="49" charset="-122"/>
                <a:ea typeface="仿宋" panose="02010609060101010101" pitchFamily="49" charset="-122"/>
              </a:rPr>
              <a:t>4.2.2 </a:t>
            </a:r>
            <a:r>
              <a:rPr lang="zh-CN" altLang="en-US" dirty="0">
                <a:latin typeface="仿宋" panose="02010609060101010101" pitchFamily="49" charset="-122"/>
                <a:ea typeface="仿宋" panose="02010609060101010101" pitchFamily="49" charset="-122"/>
              </a:rPr>
              <a:t>除专用合同条款和（或）供货要求等合同文件另有约定外，</a:t>
            </a:r>
            <a:r>
              <a:rPr lang="zh-CN" altLang="en-US" dirty="0">
                <a:solidFill>
                  <a:srgbClr val="FF0000"/>
                </a:solidFill>
                <a:latin typeface="仿宋" panose="02010609060101010101" pitchFamily="49" charset="-122"/>
                <a:ea typeface="仿宋" panose="02010609060101010101" pitchFamily="49" charset="-122"/>
              </a:rPr>
              <a:t>卖方应提前 </a:t>
            </a:r>
            <a:r>
              <a:rPr lang="en-US" altLang="zh-CN" dirty="0">
                <a:solidFill>
                  <a:srgbClr val="FF0000"/>
                </a:solidFill>
                <a:latin typeface="仿宋" panose="02010609060101010101" pitchFamily="49" charset="-122"/>
                <a:ea typeface="仿宋" panose="02010609060101010101" pitchFamily="49" charset="-122"/>
              </a:rPr>
              <a:t>7 </a:t>
            </a:r>
            <a:r>
              <a:rPr lang="zh-CN" altLang="en-US" dirty="0">
                <a:solidFill>
                  <a:srgbClr val="FF0000"/>
                </a:solidFill>
                <a:latin typeface="仿宋" panose="02010609060101010101" pitchFamily="49" charset="-122"/>
                <a:ea typeface="仿宋" panose="02010609060101010101" pitchFamily="49" charset="-122"/>
              </a:rPr>
              <a:t>日将需要</a:t>
            </a:r>
            <a:r>
              <a:rPr lang="zh-CN" altLang="en-US" dirty="0" smtClean="0">
                <a:solidFill>
                  <a:srgbClr val="FF0000"/>
                </a:solidFill>
                <a:latin typeface="仿宋" panose="02010609060101010101" pitchFamily="49" charset="-122"/>
                <a:ea typeface="仿宋" panose="02010609060101010101" pitchFamily="49" charset="-122"/>
              </a:rPr>
              <a:t>买方</a:t>
            </a:r>
            <a:r>
              <a:rPr lang="zh-CN" altLang="en-US" dirty="0">
                <a:solidFill>
                  <a:srgbClr val="FF0000"/>
                </a:solidFill>
                <a:latin typeface="仿宋" panose="02010609060101010101" pitchFamily="49" charset="-122"/>
                <a:ea typeface="仿宋" panose="02010609060101010101" pitchFamily="49" charset="-122"/>
              </a:rPr>
              <a:t>代表检验事项通知买方；</a:t>
            </a:r>
            <a:r>
              <a:rPr lang="zh-CN" altLang="en-US" dirty="0">
                <a:latin typeface="仿宋" panose="02010609060101010101" pitchFamily="49" charset="-122"/>
                <a:ea typeface="仿宋" panose="02010609060101010101" pitchFamily="49" charset="-122"/>
              </a:rPr>
              <a:t>如买方代表未按通知出席，不影响合同设备的检验。</a:t>
            </a:r>
            <a:r>
              <a:rPr lang="zh-CN" altLang="en-US" dirty="0">
                <a:solidFill>
                  <a:srgbClr val="FF0000"/>
                </a:solidFill>
                <a:latin typeface="仿宋" panose="02010609060101010101" pitchFamily="49" charset="-122"/>
                <a:ea typeface="仿宋" panose="02010609060101010101" pitchFamily="49" charset="-122"/>
              </a:rPr>
              <a:t>若卖方未依照合同约定提前通知</a:t>
            </a:r>
            <a:r>
              <a:rPr lang="zh-CN" altLang="en-US" dirty="0">
                <a:latin typeface="仿宋" panose="02010609060101010101" pitchFamily="49" charset="-122"/>
                <a:ea typeface="仿宋" panose="02010609060101010101" pitchFamily="49" charset="-122"/>
              </a:rPr>
              <a:t>买方而自行检验，则买方</a:t>
            </a:r>
            <a:r>
              <a:rPr lang="zh-CN" altLang="en-US" dirty="0">
                <a:solidFill>
                  <a:srgbClr val="FF0000"/>
                </a:solidFill>
                <a:latin typeface="仿宋" panose="02010609060101010101" pitchFamily="49" charset="-122"/>
                <a:ea typeface="仿宋" panose="02010609060101010101" pitchFamily="49" charset="-122"/>
              </a:rPr>
              <a:t>有权要求卖方暂停发货并重新进行检验，由此增加的费用和（或）造成的延误由卖方负责。</a:t>
            </a:r>
          </a:p>
          <a:p>
            <a:r>
              <a:rPr lang="en-US" altLang="zh-CN" dirty="0">
                <a:latin typeface="仿宋" panose="02010609060101010101" pitchFamily="49" charset="-122"/>
                <a:ea typeface="仿宋" panose="02010609060101010101" pitchFamily="49" charset="-122"/>
              </a:rPr>
              <a:t>4.2.3 </a:t>
            </a:r>
            <a:r>
              <a:rPr lang="zh-CN" altLang="en-US" dirty="0">
                <a:latin typeface="仿宋" panose="02010609060101010101" pitchFamily="49" charset="-122"/>
                <a:ea typeface="仿宋" panose="02010609060101010101" pitchFamily="49" charset="-122"/>
              </a:rPr>
              <a:t>买方代表在检验中如发现合同设备不符合合同约定的标准，则</a:t>
            </a:r>
            <a:r>
              <a:rPr lang="zh-CN" altLang="en-US" dirty="0">
                <a:solidFill>
                  <a:srgbClr val="FF0000"/>
                </a:solidFill>
                <a:latin typeface="仿宋" panose="02010609060101010101" pitchFamily="49" charset="-122"/>
                <a:ea typeface="仿宋" panose="02010609060101010101" pitchFamily="49" charset="-122"/>
              </a:rPr>
              <a:t>有权提出异议。</a:t>
            </a:r>
            <a:r>
              <a:rPr lang="zh-CN" altLang="en-US" dirty="0">
                <a:latin typeface="仿宋" panose="02010609060101010101" pitchFamily="49" charset="-122"/>
                <a:ea typeface="仿宋" panose="02010609060101010101" pitchFamily="49" charset="-122"/>
              </a:rPr>
              <a:t>卖方应采取必要措施消除合同设备的不符，由此</a:t>
            </a:r>
            <a:r>
              <a:rPr lang="zh-CN" altLang="en-US" dirty="0">
                <a:solidFill>
                  <a:srgbClr val="FF0000"/>
                </a:solidFill>
                <a:latin typeface="仿宋" panose="02010609060101010101" pitchFamily="49" charset="-122"/>
                <a:ea typeface="仿宋" panose="02010609060101010101" pitchFamily="49" charset="-122"/>
              </a:rPr>
              <a:t>增加的费用和（或）造成的延误由卖方负责。</a:t>
            </a:r>
          </a:p>
          <a:p>
            <a:r>
              <a:rPr lang="en-US" altLang="zh-CN" dirty="0">
                <a:latin typeface="仿宋" panose="02010609060101010101" pitchFamily="49" charset="-122"/>
                <a:ea typeface="仿宋" panose="02010609060101010101" pitchFamily="49" charset="-122"/>
              </a:rPr>
              <a:t>4.2.4 </a:t>
            </a:r>
            <a:r>
              <a:rPr lang="zh-CN" altLang="en-US" dirty="0">
                <a:latin typeface="仿宋" panose="02010609060101010101" pitchFamily="49" charset="-122"/>
                <a:ea typeface="仿宋" panose="02010609060101010101" pitchFamily="49" charset="-122"/>
              </a:rPr>
              <a:t>买方代表参与交货前检验及签署交货前检验记录的行为，</a:t>
            </a:r>
            <a:r>
              <a:rPr lang="zh-CN" altLang="en-US" dirty="0">
                <a:solidFill>
                  <a:srgbClr val="FF0000"/>
                </a:solidFill>
                <a:latin typeface="仿宋" panose="02010609060101010101" pitchFamily="49" charset="-122"/>
                <a:ea typeface="仿宋" panose="02010609060101010101" pitchFamily="49" charset="-122"/>
              </a:rPr>
              <a:t>不视为对合同设备质量的确认，不影响卖方交货后买方依照合同约定对合同设备提出质量异议和（或）退货的权利，</a:t>
            </a:r>
            <a:r>
              <a:rPr lang="zh-CN" altLang="en-US" dirty="0">
                <a:latin typeface="仿宋" panose="02010609060101010101" pitchFamily="49" charset="-122"/>
                <a:ea typeface="仿宋" panose="02010609060101010101" pitchFamily="49" charset="-122"/>
              </a:rPr>
              <a:t>也不免除卖方依照合同约定对合同设备所应承担的任何义务或责任。</a:t>
            </a:r>
          </a:p>
          <a:p>
            <a:endParaRPr lang="zh-CN" altLang="en-US" dirty="0"/>
          </a:p>
        </p:txBody>
      </p:sp>
    </p:spTree>
    <p:extLst>
      <p:ext uri="{BB962C8B-B14F-4D97-AF65-F5344CB8AC3E}">
        <p14:creationId xmlns:p14="http://schemas.microsoft.com/office/powerpoint/2010/main" val="187537999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332656"/>
            <a:ext cx="8208912" cy="6120680"/>
          </a:xfrm>
        </p:spPr>
        <p:txBody>
          <a:bodyPr>
            <a:normAutofit lnSpcReduction="10000"/>
          </a:bodyPr>
          <a:lstStyle/>
          <a:p>
            <a:r>
              <a:rPr lang="en-US" altLang="zh-CN" sz="2800" dirty="0" smtClean="0">
                <a:latin typeface="黑体" panose="02010609060101010101" pitchFamily="49" charset="-122"/>
                <a:ea typeface="黑体" panose="02010609060101010101" pitchFamily="49" charset="-122"/>
              </a:rPr>
              <a:t>5</a:t>
            </a:r>
            <a:r>
              <a:rPr lang="zh-CN" altLang="en-US" sz="2800" dirty="0" smtClean="0">
                <a:latin typeface="黑体" panose="02010609060101010101" pitchFamily="49" charset="-122"/>
                <a:ea typeface="黑体" panose="02010609060101010101" pitchFamily="49" charset="-122"/>
              </a:rPr>
              <a:t>、合同履约中的物权转移制度</a:t>
            </a:r>
            <a:endParaRPr lang="en-US" altLang="zh-CN" sz="2800" dirty="0" smtClean="0">
              <a:latin typeface="黑体" panose="02010609060101010101" pitchFamily="49" charset="-122"/>
              <a:ea typeface="黑体" panose="02010609060101010101" pitchFamily="49" charset="-122"/>
            </a:endParaRPr>
          </a:p>
          <a:p>
            <a:r>
              <a:rPr lang="zh-CN" altLang="en-US" sz="2800" dirty="0"/>
              <a:t>在招标采购活动中，法律规定了招标人负责合同相对方主体的合格性；评标委员会负责合同内容的响应性，两者的结合决定了预约合同的成立并生效。其标志是招标人发出中标通知书，表示债权的成立并生效。</a:t>
            </a:r>
            <a:r>
              <a:rPr lang="zh-CN" altLang="en-US" sz="2800" dirty="0">
                <a:solidFill>
                  <a:srgbClr val="FF0000"/>
                </a:solidFill>
              </a:rPr>
              <a:t>在合同履行中动产的</a:t>
            </a:r>
            <a:r>
              <a:rPr lang="zh-CN" altLang="en-US" sz="2800" b="1" dirty="0">
                <a:solidFill>
                  <a:srgbClr val="FF0000"/>
                </a:solidFill>
              </a:rPr>
              <a:t>交付</a:t>
            </a:r>
            <a:r>
              <a:rPr lang="zh-CN" altLang="en-US" sz="2800" dirty="0">
                <a:solidFill>
                  <a:srgbClr val="FF0000"/>
                </a:solidFill>
              </a:rPr>
              <a:t>和不动产的</a:t>
            </a:r>
            <a:r>
              <a:rPr lang="zh-CN" altLang="en-US" sz="2800" b="1" dirty="0">
                <a:solidFill>
                  <a:srgbClr val="FF0000"/>
                </a:solidFill>
              </a:rPr>
              <a:t>登记</a:t>
            </a:r>
            <a:r>
              <a:rPr lang="zh-CN" altLang="en-US" sz="2800" dirty="0">
                <a:solidFill>
                  <a:srgbClr val="FF0000"/>
                </a:solidFill>
              </a:rPr>
              <a:t>都是一个独立的物权行为。</a:t>
            </a:r>
            <a:r>
              <a:rPr lang="zh-CN" altLang="en-US" sz="2800" dirty="0"/>
              <a:t>在一些复杂的采购合同中交付过程包括了融资、培训、运输、储存、担保、保险等一系列合同关系，其中所有物权行为都应符合</a:t>
            </a:r>
            <a:r>
              <a:rPr lang="en-US" altLang="zh-CN" sz="2800" dirty="0"/>
              <a:t>《</a:t>
            </a:r>
            <a:r>
              <a:rPr lang="zh-CN" altLang="en-US" sz="2800" dirty="0"/>
              <a:t>物权法</a:t>
            </a:r>
            <a:r>
              <a:rPr lang="en-US" altLang="zh-CN" sz="2800" dirty="0"/>
              <a:t>》</a:t>
            </a:r>
            <a:r>
              <a:rPr lang="zh-CN" altLang="en-US" sz="2800" dirty="0"/>
              <a:t>的规范。招标人在制定招标方案、编制招标文件时就必须对其有足够的注意，以防范合同风险</a:t>
            </a:r>
            <a:r>
              <a:rPr lang="zh-CN" altLang="en-US" sz="2800" dirty="0" smtClean="0"/>
              <a:t>。</a:t>
            </a:r>
            <a:endParaRPr lang="en-US" altLang="zh-CN" sz="2800" dirty="0" smtClean="0"/>
          </a:p>
          <a:p>
            <a:r>
              <a:rPr lang="zh-CN" altLang="en-US" sz="2800" dirty="0"/>
              <a:t>标准</a:t>
            </a:r>
            <a:r>
              <a:rPr lang="zh-CN" altLang="en-US" sz="2800" dirty="0" smtClean="0"/>
              <a:t>文件对此作了详细的规范。依据付款规则，每一次的支付、交付都构成若干物权合同。若干合同完成全部项目。</a:t>
            </a:r>
            <a:endParaRPr lang="zh-CN" altLang="en-US" sz="2800" dirty="0"/>
          </a:p>
        </p:txBody>
      </p:sp>
    </p:spTree>
    <p:extLst>
      <p:ext uri="{BB962C8B-B14F-4D97-AF65-F5344CB8AC3E}">
        <p14:creationId xmlns:p14="http://schemas.microsoft.com/office/powerpoint/2010/main" val="614716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20" y="548680"/>
            <a:ext cx="10341457"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92546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352928" cy="579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77687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04664"/>
            <a:ext cx="8219256" cy="5832648"/>
          </a:xfrm>
        </p:spPr>
        <p:txBody>
          <a:bodyPr>
            <a:normAutofit lnSpcReduction="10000"/>
          </a:bodyPr>
          <a:lstStyle/>
          <a:p>
            <a:r>
              <a:rPr lang="en-US" altLang="zh-CN" sz="2800" dirty="0">
                <a:latin typeface="仿宋" panose="02010609060101010101" pitchFamily="49" charset="-122"/>
                <a:ea typeface="仿宋" panose="02010609060101010101" pitchFamily="49" charset="-122"/>
              </a:rPr>
              <a:t>5.1 </a:t>
            </a:r>
            <a:r>
              <a:rPr lang="zh-CN" altLang="en-US" sz="2800" dirty="0" smtClean="0">
                <a:latin typeface="仿宋" panose="02010609060101010101" pitchFamily="49" charset="-122"/>
                <a:ea typeface="仿宋" panose="02010609060101010101" pitchFamily="49" charset="-122"/>
              </a:rPr>
              <a:t>包装</a:t>
            </a:r>
            <a:endParaRPr lang="zh-CN" altLang="en-US" sz="2800" dirty="0">
              <a:latin typeface="仿宋" panose="02010609060101010101" pitchFamily="49" charset="-122"/>
              <a:ea typeface="仿宋" panose="02010609060101010101" pitchFamily="49" charset="-122"/>
            </a:endParaRPr>
          </a:p>
          <a:p>
            <a:r>
              <a:rPr lang="en-US" altLang="zh-CN" sz="2800" dirty="0">
                <a:latin typeface="仿宋" panose="02010609060101010101" pitchFamily="49" charset="-122"/>
                <a:ea typeface="仿宋" panose="02010609060101010101" pitchFamily="49" charset="-122"/>
              </a:rPr>
              <a:t>5.1.1 </a:t>
            </a:r>
            <a:r>
              <a:rPr lang="zh-CN" altLang="en-US" sz="2800" dirty="0">
                <a:solidFill>
                  <a:srgbClr val="FF0000"/>
                </a:solidFill>
                <a:latin typeface="仿宋" panose="02010609060101010101" pitchFamily="49" charset="-122"/>
                <a:ea typeface="仿宋" panose="02010609060101010101" pitchFamily="49" charset="-122"/>
              </a:rPr>
              <a:t>卖方</a:t>
            </a:r>
            <a:r>
              <a:rPr lang="zh-CN" altLang="en-US" sz="2800" dirty="0">
                <a:latin typeface="仿宋" panose="02010609060101010101" pitchFamily="49" charset="-122"/>
                <a:ea typeface="仿宋" panose="02010609060101010101" pitchFamily="49" charset="-122"/>
              </a:rPr>
              <a:t>应对合同设备进行妥善包装，以满足合同设备运至施工场地及在施工场地保管的需要</a:t>
            </a:r>
            <a:r>
              <a:rPr lang="zh-CN" altLang="en-US" sz="2800" dirty="0" smtClean="0">
                <a:latin typeface="仿宋" panose="02010609060101010101" pitchFamily="49" charset="-122"/>
                <a:ea typeface="仿宋" panose="02010609060101010101" pitchFamily="49" charset="-122"/>
              </a:rPr>
              <a:t>。</a:t>
            </a:r>
            <a:endParaRPr lang="en-US" altLang="zh-CN" sz="2800" dirty="0" smtClean="0">
              <a:latin typeface="仿宋" panose="02010609060101010101" pitchFamily="49" charset="-122"/>
              <a:ea typeface="仿宋" panose="02010609060101010101" pitchFamily="49" charset="-122"/>
            </a:endParaRPr>
          </a:p>
          <a:p>
            <a:r>
              <a:rPr lang="en-US" altLang="zh-CN" sz="2800" dirty="0">
                <a:latin typeface="仿宋" panose="02010609060101010101" pitchFamily="49" charset="-122"/>
                <a:ea typeface="仿宋" panose="02010609060101010101" pitchFamily="49" charset="-122"/>
              </a:rPr>
              <a:t>5.1.3 </a:t>
            </a:r>
            <a:r>
              <a:rPr lang="zh-CN" altLang="en-US" sz="2800" dirty="0">
                <a:latin typeface="仿宋" panose="02010609060101010101" pitchFamily="49" charset="-122"/>
                <a:ea typeface="仿宋" panose="02010609060101010101" pitchFamily="49" charset="-122"/>
              </a:rPr>
              <a:t>除专用合同条款另有约定外，</a:t>
            </a:r>
            <a:r>
              <a:rPr lang="zh-CN" altLang="en-US" sz="2800" dirty="0">
                <a:solidFill>
                  <a:srgbClr val="FF0000"/>
                </a:solidFill>
                <a:latin typeface="仿宋" panose="02010609060101010101" pitchFamily="49" charset="-122"/>
                <a:ea typeface="仿宋" panose="02010609060101010101" pitchFamily="49" charset="-122"/>
              </a:rPr>
              <a:t>买方无需将包装物退还给</a:t>
            </a:r>
            <a:r>
              <a:rPr lang="zh-CN" altLang="en-US" sz="2800" dirty="0" smtClean="0">
                <a:solidFill>
                  <a:srgbClr val="FF0000"/>
                </a:solidFill>
                <a:latin typeface="仿宋" panose="02010609060101010101" pitchFamily="49" charset="-122"/>
                <a:ea typeface="仿宋" panose="02010609060101010101" pitchFamily="49" charset="-122"/>
              </a:rPr>
              <a:t>卖方。</a:t>
            </a:r>
            <a:endParaRPr lang="en-US" altLang="zh-CN" sz="2800" dirty="0" smtClean="0">
              <a:solidFill>
                <a:srgbClr val="FF0000"/>
              </a:solidFill>
              <a:latin typeface="仿宋" panose="02010609060101010101" pitchFamily="49" charset="-122"/>
              <a:ea typeface="仿宋" panose="02010609060101010101" pitchFamily="49" charset="-122"/>
            </a:endParaRPr>
          </a:p>
          <a:p>
            <a:r>
              <a:rPr lang="en-US" altLang="zh-CN" sz="2800" dirty="0">
                <a:latin typeface="仿宋" panose="02010609060101010101" pitchFamily="49" charset="-122"/>
                <a:ea typeface="仿宋" panose="02010609060101010101" pitchFamily="49" charset="-122"/>
              </a:rPr>
              <a:t>5.2 </a:t>
            </a:r>
            <a:r>
              <a:rPr lang="zh-CN" altLang="en-US" sz="2800" dirty="0" smtClean="0">
                <a:latin typeface="仿宋" panose="02010609060101010101" pitchFamily="49" charset="-122"/>
                <a:ea typeface="仿宋" panose="02010609060101010101" pitchFamily="49" charset="-122"/>
              </a:rPr>
              <a:t>标记</a:t>
            </a:r>
            <a:endParaRPr lang="zh-CN" altLang="en-US" sz="2800" dirty="0">
              <a:latin typeface="仿宋" panose="02010609060101010101" pitchFamily="49" charset="-122"/>
              <a:ea typeface="仿宋" panose="02010609060101010101" pitchFamily="49" charset="-122"/>
            </a:endParaRPr>
          </a:p>
          <a:p>
            <a:r>
              <a:rPr lang="en-US" altLang="zh-CN" sz="2800" dirty="0">
                <a:latin typeface="仿宋" panose="02010609060101010101" pitchFamily="49" charset="-122"/>
                <a:ea typeface="仿宋" panose="02010609060101010101" pitchFamily="49" charset="-122"/>
              </a:rPr>
              <a:t>5.2.1 </a:t>
            </a:r>
            <a:r>
              <a:rPr lang="zh-CN" altLang="en-US" sz="2800" dirty="0">
                <a:latin typeface="仿宋" panose="02010609060101010101" pitchFamily="49" charset="-122"/>
                <a:ea typeface="仿宋" panose="02010609060101010101" pitchFamily="49" charset="-122"/>
              </a:rPr>
              <a:t>除专用合同条款另有约定外，</a:t>
            </a:r>
            <a:r>
              <a:rPr lang="zh-CN" altLang="en-US" sz="2800" dirty="0">
                <a:solidFill>
                  <a:srgbClr val="FF0000"/>
                </a:solidFill>
                <a:latin typeface="仿宋" panose="02010609060101010101" pitchFamily="49" charset="-122"/>
                <a:ea typeface="仿宋" panose="02010609060101010101" pitchFamily="49" charset="-122"/>
              </a:rPr>
              <a:t>卖方</a:t>
            </a:r>
            <a:r>
              <a:rPr lang="zh-CN" altLang="en-US" sz="2800" dirty="0">
                <a:latin typeface="仿宋" panose="02010609060101010101" pitchFamily="49" charset="-122"/>
                <a:ea typeface="仿宋" panose="02010609060101010101" pitchFamily="49" charset="-122"/>
              </a:rPr>
              <a:t>应在每一包装箱相邻的四个侧面以不可擦除的、</a:t>
            </a:r>
            <a:r>
              <a:rPr lang="zh-CN" altLang="en-US" sz="2800" dirty="0" smtClean="0">
                <a:latin typeface="仿宋" panose="02010609060101010101" pitchFamily="49" charset="-122"/>
                <a:ea typeface="仿宋" panose="02010609060101010101" pitchFamily="49" charset="-122"/>
              </a:rPr>
              <a:t>明显</a:t>
            </a:r>
            <a:r>
              <a:rPr lang="zh-CN" altLang="en-US" sz="2800" dirty="0">
                <a:latin typeface="仿宋" panose="02010609060101010101" pitchFamily="49" charset="-122"/>
                <a:ea typeface="仿宋" panose="02010609060101010101" pitchFamily="49" charset="-122"/>
              </a:rPr>
              <a:t>的方式标记必要的装运信息和标记，以满足合同设备运输和保管的需要</a:t>
            </a:r>
            <a:r>
              <a:rPr lang="zh-CN" altLang="en-US" sz="2800" dirty="0" smtClean="0">
                <a:latin typeface="仿宋" panose="02010609060101010101" pitchFamily="49" charset="-122"/>
                <a:ea typeface="仿宋" panose="02010609060101010101" pitchFamily="49" charset="-122"/>
              </a:rPr>
              <a:t>。</a:t>
            </a:r>
            <a:endParaRPr lang="en-US" altLang="zh-CN" sz="2800" dirty="0" smtClean="0">
              <a:latin typeface="仿宋" panose="02010609060101010101" pitchFamily="49" charset="-122"/>
              <a:ea typeface="仿宋" panose="02010609060101010101" pitchFamily="49" charset="-122"/>
            </a:endParaRPr>
          </a:p>
          <a:p>
            <a:r>
              <a:rPr lang="en-US" altLang="zh-CN" sz="2800" dirty="0">
                <a:latin typeface="仿宋" panose="02010609060101010101" pitchFamily="49" charset="-122"/>
                <a:ea typeface="仿宋" panose="02010609060101010101" pitchFamily="49" charset="-122"/>
              </a:rPr>
              <a:t>5.3 </a:t>
            </a:r>
            <a:r>
              <a:rPr lang="zh-CN" altLang="en-US" sz="2800" dirty="0" smtClean="0">
                <a:latin typeface="仿宋" panose="02010609060101010101" pitchFamily="49" charset="-122"/>
                <a:ea typeface="仿宋" panose="02010609060101010101" pitchFamily="49" charset="-122"/>
              </a:rPr>
              <a:t>运输</a:t>
            </a:r>
            <a:endParaRPr lang="zh-CN" altLang="en-US" sz="2800" dirty="0">
              <a:latin typeface="仿宋" panose="02010609060101010101" pitchFamily="49" charset="-122"/>
              <a:ea typeface="仿宋" panose="02010609060101010101" pitchFamily="49" charset="-122"/>
            </a:endParaRPr>
          </a:p>
          <a:p>
            <a:r>
              <a:rPr lang="en-US" altLang="zh-CN" sz="2800" dirty="0">
                <a:latin typeface="仿宋" panose="02010609060101010101" pitchFamily="49" charset="-122"/>
                <a:ea typeface="仿宋" panose="02010609060101010101" pitchFamily="49" charset="-122"/>
              </a:rPr>
              <a:t>5.3.1 </a:t>
            </a:r>
            <a:r>
              <a:rPr lang="zh-CN" altLang="en-US" sz="2800" dirty="0">
                <a:solidFill>
                  <a:srgbClr val="FF0000"/>
                </a:solidFill>
                <a:latin typeface="仿宋" panose="02010609060101010101" pitchFamily="49" charset="-122"/>
                <a:ea typeface="仿宋" panose="02010609060101010101" pitchFamily="49" charset="-122"/>
              </a:rPr>
              <a:t>卖方应自行选择</a:t>
            </a:r>
            <a:r>
              <a:rPr lang="zh-CN" altLang="en-US" sz="2800" dirty="0">
                <a:latin typeface="仿宋" panose="02010609060101010101" pitchFamily="49" charset="-122"/>
                <a:ea typeface="仿宋" panose="02010609060101010101" pitchFamily="49" charset="-122"/>
              </a:rPr>
              <a:t>适宜的运输工具及线路安排合同设备运输。</a:t>
            </a:r>
          </a:p>
          <a:p>
            <a:endParaRPr lang="zh-CN" altLang="en-US" sz="2800" dirty="0">
              <a:latin typeface="仿宋" panose="02010609060101010101" pitchFamily="49" charset="-122"/>
              <a:ea typeface="仿宋" panose="02010609060101010101" pitchFamily="49" charset="-122"/>
            </a:endParaRPr>
          </a:p>
          <a:p>
            <a:endParaRPr lang="zh-CN" altLang="en-US" sz="28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265602811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620688"/>
            <a:ext cx="8219256" cy="5505475"/>
          </a:xfrm>
        </p:spPr>
        <p:txBody>
          <a:bodyPr>
            <a:normAutofit/>
          </a:bodyPr>
          <a:lstStyle/>
          <a:p>
            <a:r>
              <a:rPr lang="en-US" altLang="zh-CN" sz="2800" dirty="0">
                <a:latin typeface="仿宋" panose="02010609060101010101" pitchFamily="49" charset="-122"/>
                <a:ea typeface="仿宋" panose="02010609060101010101" pitchFamily="49" charset="-122"/>
              </a:rPr>
              <a:t>5.4 </a:t>
            </a:r>
            <a:r>
              <a:rPr lang="zh-CN" altLang="en-US" sz="2800" dirty="0" smtClean="0">
                <a:latin typeface="仿宋" panose="02010609060101010101" pitchFamily="49" charset="-122"/>
                <a:ea typeface="仿宋" panose="02010609060101010101" pitchFamily="49" charset="-122"/>
              </a:rPr>
              <a:t>交付</a:t>
            </a:r>
            <a:endParaRPr lang="zh-CN" altLang="en-US" sz="2800" dirty="0">
              <a:latin typeface="仿宋" panose="02010609060101010101" pitchFamily="49" charset="-122"/>
              <a:ea typeface="仿宋" panose="02010609060101010101" pitchFamily="49" charset="-122"/>
            </a:endParaRPr>
          </a:p>
          <a:p>
            <a:r>
              <a:rPr lang="en-US" altLang="zh-CN" sz="2800" dirty="0">
                <a:latin typeface="仿宋" panose="02010609060101010101" pitchFamily="49" charset="-122"/>
                <a:ea typeface="仿宋" panose="02010609060101010101" pitchFamily="49" charset="-122"/>
              </a:rPr>
              <a:t>5.4.1 </a:t>
            </a:r>
            <a:r>
              <a:rPr lang="zh-CN" altLang="en-US" sz="2800" dirty="0">
                <a:latin typeface="仿宋" panose="02010609060101010101" pitchFamily="49" charset="-122"/>
                <a:ea typeface="仿宋" panose="02010609060101010101" pitchFamily="49" charset="-122"/>
              </a:rPr>
              <a:t>除专用合同条款另有约定外，</a:t>
            </a:r>
            <a:r>
              <a:rPr lang="zh-CN" altLang="en-US" sz="2800" dirty="0">
                <a:solidFill>
                  <a:srgbClr val="FF0000"/>
                </a:solidFill>
                <a:latin typeface="仿宋" panose="02010609060101010101" pitchFamily="49" charset="-122"/>
                <a:ea typeface="仿宋" panose="02010609060101010101" pitchFamily="49" charset="-122"/>
              </a:rPr>
              <a:t>卖方应根据合同约定的交付时间和批次在施工场地车</a:t>
            </a:r>
            <a:r>
              <a:rPr lang="zh-CN" altLang="en-US" sz="2800" dirty="0" smtClean="0">
                <a:solidFill>
                  <a:srgbClr val="FF0000"/>
                </a:solidFill>
                <a:latin typeface="仿宋" panose="02010609060101010101" pitchFamily="49" charset="-122"/>
                <a:ea typeface="仿宋" panose="02010609060101010101" pitchFamily="49" charset="-122"/>
              </a:rPr>
              <a:t>面上</a:t>
            </a:r>
            <a:r>
              <a:rPr lang="zh-CN" altLang="en-US" sz="2800" dirty="0" smtClean="0">
                <a:latin typeface="仿宋" panose="02010609060101010101" pitchFamily="49" charset="-122"/>
                <a:ea typeface="仿宋" panose="02010609060101010101" pitchFamily="49" charset="-122"/>
              </a:rPr>
              <a:t>将</a:t>
            </a:r>
            <a:r>
              <a:rPr lang="zh-CN" altLang="en-US" sz="2800" dirty="0">
                <a:latin typeface="仿宋" panose="02010609060101010101" pitchFamily="49" charset="-122"/>
                <a:ea typeface="仿宋" panose="02010609060101010101" pitchFamily="49" charset="-122"/>
              </a:rPr>
              <a:t>合同设备交付给买方。买方对卖方交付的包装的合同设备的外观及件数进行清点核验后</a:t>
            </a:r>
            <a:r>
              <a:rPr lang="zh-CN" altLang="en-US" sz="2800" dirty="0" smtClean="0">
                <a:latin typeface="仿宋" panose="02010609060101010101" pitchFamily="49" charset="-122"/>
                <a:ea typeface="仿宋" panose="02010609060101010101" pitchFamily="49" charset="-122"/>
              </a:rPr>
              <a:t>应签发</a:t>
            </a:r>
            <a:r>
              <a:rPr lang="zh-CN" altLang="en-US" sz="2800" dirty="0">
                <a:latin typeface="仿宋" panose="02010609060101010101" pitchFamily="49" charset="-122"/>
                <a:ea typeface="仿宋" panose="02010609060101010101" pitchFamily="49" charset="-122"/>
              </a:rPr>
              <a:t>收货清单，并自负风险和费用进行卸货。</a:t>
            </a:r>
            <a:r>
              <a:rPr lang="zh-CN" altLang="en-US" sz="2800" dirty="0">
                <a:solidFill>
                  <a:srgbClr val="FF0000"/>
                </a:solidFill>
                <a:latin typeface="仿宋" panose="02010609060101010101" pitchFamily="49" charset="-122"/>
                <a:ea typeface="仿宋" panose="02010609060101010101" pitchFamily="49" charset="-122"/>
              </a:rPr>
              <a:t>买方签发收货清单不代表对合同设备的接受，</a:t>
            </a:r>
            <a:r>
              <a:rPr lang="zh-CN" altLang="en-US" sz="2800" dirty="0" smtClean="0">
                <a:solidFill>
                  <a:srgbClr val="FF0000"/>
                </a:solidFill>
                <a:latin typeface="仿宋" panose="02010609060101010101" pitchFamily="49" charset="-122"/>
                <a:ea typeface="仿宋" panose="02010609060101010101" pitchFamily="49" charset="-122"/>
              </a:rPr>
              <a:t>双方</a:t>
            </a:r>
            <a:r>
              <a:rPr lang="zh-CN" altLang="en-US" sz="2800" dirty="0">
                <a:solidFill>
                  <a:srgbClr val="FF0000"/>
                </a:solidFill>
                <a:latin typeface="仿宋" panose="02010609060101010101" pitchFamily="49" charset="-122"/>
                <a:ea typeface="仿宋" panose="02010609060101010101" pitchFamily="49" charset="-122"/>
              </a:rPr>
              <a:t>还应按合同约定进行后续的检验和验收。</a:t>
            </a:r>
          </a:p>
          <a:p>
            <a:r>
              <a:rPr lang="en-US" altLang="zh-CN" sz="2800" dirty="0">
                <a:latin typeface="仿宋" panose="02010609060101010101" pitchFamily="49" charset="-122"/>
                <a:ea typeface="仿宋" panose="02010609060101010101" pitchFamily="49" charset="-122"/>
              </a:rPr>
              <a:t>5.4.2 </a:t>
            </a:r>
            <a:r>
              <a:rPr lang="zh-CN" altLang="en-US" sz="2800" b="1" dirty="0">
                <a:solidFill>
                  <a:srgbClr val="FF0000"/>
                </a:solidFill>
                <a:latin typeface="仿宋" panose="02010609060101010101" pitchFamily="49" charset="-122"/>
                <a:ea typeface="仿宋" panose="02010609060101010101" pitchFamily="49" charset="-122"/>
              </a:rPr>
              <a:t>合同设备的所有权和风险自交付时起由卖方转移至买方，</a:t>
            </a:r>
            <a:r>
              <a:rPr lang="zh-CN" altLang="en-US" sz="2800" dirty="0">
                <a:latin typeface="仿宋" panose="02010609060101010101" pitchFamily="49" charset="-122"/>
                <a:ea typeface="仿宋" panose="02010609060101010101" pitchFamily="49" charset="-122"/>
              </a:rPr>
              <a:t>合同设备交付给买方之前包 括运输在内的所有风险均由卖方承担。</a:t>
            </a:r>
          </a:p>
          <a:p>
            <a:endParaRPr lang="zh-CN" altLang="en-US" dirty="0"/>
          </a:p>
        </p:txBody>
      </p:sp>
    </p:spTree>
    <p:extLst>
      <p:ext uri="{BB962C8B-B14F-4D97-AF65-F5344CB8AC3E}">
        <p14:creationId xmlns:p14="http://schemas.microsoft.com/office/powerpoint/2010/main" val="404799536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548680"/>
            <a:ext cx="8291264" cy="5976664"/>
          </a:xfrm>
        </p:spPr>
        <p:txBody>
          <a:bodyPr>
            <a:normAutofit/>
          </a:bodyPr>
          <a:lstStyle/>
          <a:p>
            <a:r>
              <a:rPr lang="en-US" altLang="zh-CN" sz="2800" dirty="0">
                <a:latin typeface="仿宋" panose="02010609060101010101" pitchFamily="49" charset="-122"/>
                <a:ea typeface="仿宋" panose="02010609060101010101" pitchFamily="49" charset="-122"/>
              </a:rPr>
              <a:t>6.1 </a:t>
            </a:r>
            <a:r>
              <a:rPr lang="zh-CN" altLang="en-US" sz="2800" dirty="0">
                <a:latin typeface="仿宋" panose="02010609060101010101" pitchFamily="49" charset="-122"/>
                <a:ea typeface="仿宋" panose="02010609060101010101" pitchFamily="49" charset="-122"/>
              </a:rPr>
              <a:t>开箱</a:t>
            </a:r>
            <a:r>
              <a:rPr lang="zh-CN" altLang="en-US" sz="2800" dirty="0" smtClean="0">
                <a:latin typeface="仿宋" panose="02010609060101010101" pitchFamily="49" charset="-122"/>
                <a:ea typeface="仿宋" panose="02010609060101010101" pitchFamily="49" charset="-122"/>
              </a:rPr>
              <a:t>检验</a:t>
            </a:r>
            <a:endParaRPr lang="zh-CN" altLang="en-US" sz="2800" dirty="0">
              <a:latin typeface="仿宋" panose="02010609060101010101" pitchFamily="49" charset="-122"/>
              <a:ea typeface="仿宋" panose="02010609060101010101" pitchFamily="49" charset="-122"/>
            </a:endParaRPr>
          </a:p>
          <a:p>
            <a:r>
              <a:rPr lang="en-US" altLang="zh-CN" sz="2800" dirty="0">
                <a:latin typeface="仿宋" panose="02010609060101010101" pitchFamily="49" charset="-122"/>
                <a:ea typeface="仿宋" panose="02010609060101010101" pitchFamily="49" charset="-122"/>
              </a:rPr>
              <a:t>6.1.1 </a:t>
            </a:r>
            <a:r>
              <a:rPr lang="zh-CN" altLang="en-US" sz="2800" dirty="0">
                <a:latin typeface="仿宋" panose="02010609060101010101" pitchFamily="49" charset="-122"/>
                <a:ea typeface="仿宋" panose="02010609060101010101" pitchFamily="49" charset="-122"/>
              </a:rPr>
              <a:t>合同设备交付后应进行开箱检验，即合同设备数量及外观检验</a:t>
            </a:r>
            <a:r>
              <a:rPr lang="zh-CN" altLang="en-US" sz="2800" dirty="0" smtClean="0">
                <a:latin typeface="仿宋" panose="02010609060101010101" pitchFamily="49" charset="-122"/>
                <a:ea typeface="仿宋" panose="02010609060101010101" pitchFamily="49" charset="-122"/>
              </a:rPr>
              <a:t>。</a:t>
            </a:r>
            <a:endParaRPr lang="en-US" altLang="zh-CN" sz="2800" dirty="0" smtClean="0">
              <a:latin typeface="仿宋" panose="02010609060101010101" pitchFamily="49" charset="-122"/>
              <a:ea typeface="仿宋" panose="02010609060101010101" pitchFamily="49" charset="-122"/>
            </a:endParaRPr>
          </a:p>
          <a:p>
            <a:r>
              <a:rPr lang="en-US" altLang="zh-CN" sz="2800" dirty="0">
                <a:latin typeface="仿宋" panose="02010609060101010101" pitchFamily="49" charset="-122"/>
                <a:ea typeface="仿宋" panose="02010609060101010101" pitchFamily="49" charset="-122"/>
              </a:rPr>
              <a:t>6.1.2 </a:t>
            </a:r>
            <a:r>
              <a:rPr lang="zh-CN" altLang="en-US" sz="2800" dirty="0">
                <a:latin typeface="仿宋" panose="02010609060101010101" pitchFamily="49" charset="-122"/>
                <a:ea typeface="仿宋" panose="02010609060101010101" pitchFamily="49" charset="-122"/>
              </a:rPr>
              <a:t>除专用合同条款另有约定外，合同设备的</a:t>
            </a:r>
            <a:r>
              <a:rPr lang="zh-CN" altLang="en-US" sz="2800" dirty="0">
                <a:solidFill>
                  <a:srgbClr val="FF0000"/>
                </a:solidFill>
                <a:latin typeface="仿宋" panose="02010609060101010101" pitchFamily="49" charset="-122"/>
                <a:ea typeface="仿宋" panose="02010609060101010101" pitchFamily="49" charset="-122"/>
              </a:rPr>
              <a:t>开箱检验应在施工场地进行。</a:t>
            </a:r>
          </a:p>
          <a:p>
            <a:r>
              <a:rPr lang="en-US" altLang="zh-CN" sz="2800" dirty="0">
                <a:latin typeface="仿宋" panose="02010609060101010101" pitchFamily="49" charset="-122"/>
                <a:ea typeface="仿宋" panose="02010609060101010101" pitchFamily="49" charset="-122"/>
              </a:rPr>
              <a:t>6.1.3 </a:t>
            </a:r>
            <a:r>
              <a:rPr lang="zh-CN" altLang="en-US" sz="2800" dirty="0">
                <a:latin typeface="仿宋" panose="02010609060101010101" pitchFamily="49" charset="-122"/>
                <a:ea typeface="仿宋" panose="02010609060101010101" pitchFamily="49" charset="-122"/>
              </a:rPr>
              <a:t>开箱检验由</a:t>
            </a:r>
            <a:r>
              <a:rPr lang="zh-CN" altLang="en-US" sz="2800" dirty="0">
                <a:solidFill>
                  <a:srgbClr val="FF0000"/>
                </a:solidFill>
                <a:latin typeface="仿宋" panose="02010609060101010101" pitchFamily="49" charset="-122"/>
                <a:ea typeface="仿宋" panose="02010609060101010101" pitchFamily="49" charset="-122"/>
              </a:rPr>
              <a:t>买卖双方共同进行</a:t>
            </a:r>
            <a:r>
              <a:rPr lang="zh-CN" altLang="en-US" sz="2800" dirty="0">
                <a:latin typeface="仿宋" panose="02010609060101010101" pitchFamily="49" charset="-122"/>
                <a:ea typeface="仿宋" panose="02010609060101010101" pitchFamily="49" charset="-122"/>
              </a:rPr>
              <a:t>，卖方</a:t>
            </a:r>
            <a:r>
              <a:rPr lang="zh-CN" altLang="en-US" sz="2800" dirty="0">
                <a:solidFill>
                  <a:srgbClr val="FF0000"/>
                </a:solidFill>
                <a:latin typeface="仿宋" panose="02010609060101010101" pitchFamily="49" charset="-122"/>
                <a:ea typeface="仿宋" panose="02010609060101010101" pitchFamily="49" charset="-122"/>
              </a:rPr>
              <a:t>应自负费用</a:t>
            </a:r>
            <a:r>
              <a:rPr lang="zh-CN" altLang="en-US" sz="2800" dirty="0">
                <a:latin typeface="仿宋" panose="02010609060101010101" pitchFamily="49" charset="-122"/>
                <a:ea typeface="仿宋" panose="02010609060101010101" pitchFamily="49" charset="-122"/>
              </a:rPr>
              <a:t>派遣代表到场参加开箱检验。</a:t>
            </a:r>
          </a:p>
          <a:p>
            <a:r>
              <a:rPr lang="en-US" altLang="zh-CN" sz="2800" dirty="0">
                <a:latin typeface="仿宋" panose="02010609060101010101" pitchFamily="49" charset="-122"/>
                <a:ea typeface="仿宋" panose="02010609060101010101" pitchFamily="49" charset="-122"/>
              </a:rPr>
              <a:t>6.2 </a:t>
            </a:r>
            <a:r>
              <a:rPr lang="zh-CN" altLang="en-US" sz="2800" dirty="0">
                <a:latin typeface="仿宋" panose="02010609060101010101" pitchFamily="49" charset="-122"/>
                <a:ea typeface="仿宋" panose="02010609060101010101" pitchFamily="49" charset="-122"/>
              </a:rPr>
              <a:t>安装、</a:t>
            </a:r>
            <a:r>
              <a:rPr lang="zh-CN" altLang="en-US" sz="2800" dirty="0" smtClean="0">
                <a:latin typeface="仿宋" panose="02010609060101010101" pitchFamily="49" charset="-122"/>
                <a:ea typeface="仿宋" panose="02010609060101010101" pitchFamily="49" charset="-122"/>
              </a:rPr>
              <a:t>调试</a:t>
            </a:r>
            <a:endParaRPr lang="zh-CN" altLang="en-US" sz="2800" dirty="0">
              <a:latin typeface="仿宋" panose="02010609060101010101" pitchFamily="49" charset="-122"/>
              <a:ea typeface="仿宋" panose="02010609060101010101" pitchFamily="49" charset="-122"/>
            </a:endParaRPr>
          </a:p>
          <a:p>
            <a:r>
              <a:rPr lang="en-US" altLang="zh-CN" sz="2800" dirty="0">
                <a:latin typeface="仿宋" panose="02010609060101010101" pitchFamily="49" charset="-122"/>
                <a:ea typeface="仿宋" panose="02010609060101010101" pitchFamily="49" charset="-122"/>
              </a:rPr>
              <a:t>6.2.1 </a:t>
            </a:r>
            <a:r>
              <a:rPr lang="zh-CN" altLang="en-US" sz="2800" dirty="0">
                <a:latin typeface="仿宋" panose="02010609060101010101" pitchFamily="49" charset="-122"/>
                <a:ea typeface="仿宋" panose="02010609060101010101" pitchFamily="49" charset="-122"/>
              </a:rPr>
              <a:t>开箱检验完成后，</a:t>
            </a:r>
            <a:r>
              <a:rPr lang="zh-CN" altLang="en-US" sz="2800" dirty="0">
                <a:solidFill>
                  <a:srgbClr val="FF0000"/>
                </a:solidFill>
                <a:latin typeface="仿宋" panose="02010609060101010101" pitchFamily="49" charset="-122"/>
                <a:ea typeface="仿宋" panose="02010609060101010101" pitchFamily="49" charset="-122"/>
              </a:rPr>
              <a:t>双方</a:t>
            </a:r>
            <a:r>
              <a:rPr lang="zh-CN" altLang="en-US" sz="2800" dirty="0">
                <a:latin typeface="仿宋" panose="02010609060101010101" pitchFamily="49" charset="-122"/>
                <a:ea typeface="仿宋" panose="02010609060101010101" pitchFamily="49" charset="-122"/>
              </a:rPr>
              <a:t>应对合同设备进行安装、调试，以使其具备考核的状态。</a:t>
            </a:r>
          </a:p>
        </p:txBody>
      </p:sp>
    </p:spTree>
    <p:extLst>
      <p:ext uri="{BB962C8B-B14F-4D97-AF65-F5344CB8AC3E}">
        <p14:creationId xmlns:p14="http://schemas.microsoft.com/office/powerpoint/2010/main" val="106552739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76672"/>
            <a:ext cx="8219256" cy="5649491"/>
          </a:xfrm>
        </p:spPr>
        <p:txBody>
          <a:bodyPr>
            <a:normAutofit fontScale="92500" lnSpcReduction="10000"/>
          </a:bodyPr>
          <a:lstStyle/>
          <a:p>
            <a:r>
              <a:rPr lang="en-US" altLang="zh-CN" sz="3000" dirty="0">
                <a:latin typeface="仿宋" panose="02010609060101010101" pitchFamily="49" charset="-122"/>
                <a:ea typeface="仿宋" panose="02010609060101010101" pitchFamily="49" charset="-122"/>
              </a:rPr>
              <a:t>6.3 </a:t>
            </a:r>
            <a:r>
              <a:rPr lang="zh-CN" altLang="en-US" sz="3000" dirty="0" smtClean="0">
                <a:latin typeface="仿宋" panose="02010609060101010101" pitchFamily="49" charset="-122"/>
                <a:ea typeface="仿宋" panose="02010609060101010101" pitchFamily="49" charset="-122"/>
              </a:rPr>
              <a:t>考核</a:t>
            </a:r>
            <a:endParaRPr lang="zh-CN" altLang="en-US" sz="3000" dirty="0">
              <a:latin typeface="仿宋" panose="02010609060101010101" pitchFamily="49" charset="-122"/>
              <a:ea typeface="仿宋" panose="02010609060101010101" pitchFamily="49" charset="-122"/>
            </a:endParaRPr>
          </a:p>
          <a:p>
            <a:r>
              <a:rPr lang="en-US" altLang="zh-CN" sz="3000" dirty="0">
                <a:latin typeface="仿宋" panose="02010609060101010101" pitchFamily="49" charset="-122"/>
                <a:ea typeface="仿宋" panose="02010609060101010101" pitchFamily="49" charset="-122"/>
              </a:rPr>
              <a:t>6.3.1 </a:t>
            </a:r>
            <a:r>
              <a:rPr lang="zh-CN" altLang="en-US" sz="3000" dirty="0">
                <a:latin typeface="仿宋" panose="02010609060101010101" pitchFamily="49" charset="-122"/>
                <a:ea typeface="仿宋" panose="02010609060101010101" pitchFamily="49" charset="-122"/>
              </a:rPr>
              <a:t>安装、调试完成后，</a:t>
            </a:r>
            <a:r>
              <a:rPr lang="zh-CN" altLang="en-US" sz="3000" dirty="0">
                <a:solidFill>
                  <a:srgbClr val="FF0000"/>
                </a:solidFill>
                <a:latin typeface="仿宋" panose="02010609060101010101" pitchFamily="49" charset="-122"/>
                <a:ea typeface="仿宋" panose="02010609060101010101" pitchFamily="49" charset="-122"/>
              </a:rPr>
              <a:t>双方</a:t>
            </a:r>
            <a:r>
              <a:rPr lang="zh-CN" altLang="en-US" sz="3000" dirty="0">
                <a:latin typeface="仿宋" panose="02010609060101010101" pitchFamily="49" charset="-122"/>
                <a:ea typeface="仿宋" panose="02010609060101010101" pitchFamily="49" charset="-122"/>
              </a:rPr>
              <a:t>应对合同设备进行考核，以确定合同设备是否达到合同约定的技术性能考核指标。除专用合同条款另有约定外，考核中合同设备运行需要的用水、用电、其他动力和原材料（如需要）等均</a:t>
            </a:r>
            <a:r>
              <a:rPr lang="zh-CN" altLang="en-US" sz="3000" dirty="0">
                <a:solidFill>
                  <a:srgbClr val="FF0000"/>
                </a:solidFill>
                <a:latin typeface="仿宋" panose="02010609060101010101" pitchFamily="49" charset="-122"/>
                <a:ea typeface="仿宋" panose="02010609060101010101" pitchFamily="49" charset="-122"/>
              </a:rPr>
              <a:t>由买方承担。</a:t>
            </a:r>
          </a:p>
          <a:p>
            <a:r>
              <a:rPr lang="en-US" altLang="zh-CN" sz="3000" dirty="0">
                <a:latin typeface="仿宋" panose="02010609060101010101" pitchFamily="49" charset="-122"/>
                <a:ea typeface="仿宋" panose="02010609060101010101" pitchFamily="49" charset="-122"/>
              </a:rPr>
              <a:t>6.4 </a:t>
            </a:r>
            <a:r>
              <a:rPr lang="zh-CN" altLang="en-US" sz="3000" dirty="0" smtClean="0">
                <a:latin typeface="仿宋" panose="02010609060101010101" pitchFamily="49" charset="-122"/>
                <a:ea typeface="仿宋" panose="02010609060101010101" pitchFamily="49" charset="-122"/>
              </a:rPr>
              <a:t>验收</a:t>
            </a:r>
            <a:endParaRPr lang="zh-CN" altLang="en-US" sz="3000" dirty="0">
              <a:latin typeface="仿宋" panose="02010609060101010101" pitchFamily="49" charset="-122"/>
              <a:ea typeface="仿宋" panose="02010609060101010101" pitchFamily="49" charset="-122"/>
            </a:endParaRPr>
          </a:p>
          <a:p>
            <a:r>
              <a:rPr lang="en-US" altLang="zh-CN" sz="3000" dirty="0">
                <a:latin typeface="仿宋" panose="02010609060101010101" pitchFamily="49" charset="-122"/>
                <a:ea typeface="仿宋" panose="02010609060101010101" pitchFamily="49" charset="-122"/>
              </a:rPr>
              <a:t>6.4.1 </a:t>
            </a:r>
            <a:r>
              <a:rPr lang="zh-CN" altLang="en-US" sz="3000" dirty="0">
                <a:latin typeface="仿宋" panose="02010609060101010101" pitchFamily="49" charset="-122"/>
                <a:ea typeface="仿宋" panose="02010609060101010101" pitchFamily="49" charset="-122"/>
              </a:rPr>
              <a:t>如合同设备在考核中达到或视为达到技术性能考核指标，则</a:t>
            </a:r>
            <a:r>
              <a:rPr lang="zh-CN" altLang="en-US" sz="3000" dirty="0">
                <a:solidFill>
                  <a:srgbClr val="FF0000"/>
                </a:solidFill>
                <a:latin typeface="仿宋" panose="02010609060101010101" pitchFamily="49" charset="-122"/>
                <a:ea typeface="仿宋" panose="02010609060101010101" pitchFamily="49" charset="-122"/>
              </a:rPr>
              <a:t>买卖双方</a:t>
            </a:r>
            <a:r>
              <a:rPr lang="zh-CN" altLang="en-US" sz="3000" dirty="0">
                <a:latin typeface="仿宋" panose="02010609060101010101" pitchFamily="49" charset="-122"/>
                <a:ea typeface="仿宋" panose="02010609060101010101" pitchFamily="49" charset="-122"/>
              </a:rPr>
              <a:t>应在考核完成</a:t>
            </a:r>
            <a:r>
              <a:rPr lang="zh-CN" altLang="en-US" sz="3000" dirty="0" smtClean="0">
                <a:latin typeface="仿宋" panose="02010609060101010101" pitchFamily="49" charset="-122"/>
                <a:ea typeface="仿宋" panose="02010609060101010101" pitchFamily="49" charset="-122"/>
              </a:rPr>
              <a:t>后</a:t>
            </a:r>
            <a:r>
              <a:rPr lang="en-US" altLang="zh-CN" sz="3000" dirty="0" smtClean="0">
                <a:latin typeface="仿宋" panose="02010609060101010101" pitchFamily="49" charset="-122"/>
                <a:ea typeface="仿宋" panose="02010609060101010101" pitchFamily="49" charset="-122"/>
              </a:rPr>
              <a:t>7</a:t>
            </a:r>
            <a:r>
              <a:rPr lang="zh-CN" altLang="en-US" sz="3000" dirty="0" smtClean="0">
                <a:latin typeface="仿宋" panose="02010609060101010101" pitchFamily="49" charset="-122"/>
                <a:ea typeface="仿宋" panose="02010609060101010101" pitchFamily="49" charset="-122"/>
              </a:rPr>
              <a:t>日内</a:t>
            </a:r>
            <a:r>
              <a:rPr lang="zh-CN" altLang="en-US" sz="3000" dirty="0">
                <a:latin typeface="仿宋" panose="02010609060101010101" pitchFamily="49" charset="-122"/>
                <a:ea typeface="仿宋" panose="02010609060101010101" pitchFamily="49" charset="-122"/>
              </a:rPr>
              <a:t>或专用合同条款另行约定的时间内</a:t>
            </a:r>
            <a:r>
              <a:rPr lang="zh-CN" altLang="en-US" sz="3000" dirty="0">
                <a:solidFill>
                  <a:srgbClr val="FF0000"/>
                </a:solidFill>
                <a:latin typeface="仿宋" panose="02010609060101010101" pitchFamily="49" charset="-122"/>
                <a:ea typeface="仿宋" panose="02010609060101010101" pitchFamily="49" charset="-122"/>
              </a:rPr>
              <a:t>签署合同设备验收证书</a:t>
            </a:r>
            <a:r>
              <a:rPr lang="zh-CN" altLang="en-US" sz="3000" dirty="0">
                <a:latin typeface="仿宋" panose="02010609060101010101" pitchFamily="49" charset="-122"/>
                <a:ea typeface="仿宋" panose="02010609060101010101" pitchFamily="49" charset="-122"/>
              </a:rPr>
              <a:t>一式二份，双方各持一份。验收日期应为合同设备达到或视为达到技术性能考核指标的日期。</a:t>
            </a:r>
          </a:p>
          <a:p>
            <a:endParaRPr lang="zh-CN" altLang="en-US" dirty="0"/>
          </a:p>
        </p:txBody>
      </p:sp>
    </p:spTree>
    <p:extLst>
      <p:ext uri="{BB962C8B-B14F-4D97-AF65-F5344CB8AC3E}">
        <p14:creationId xmlns:p14="http://schemas.microsoft.com/office/powerpoint/2010/main" val="37123780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332656"/>
            <a:ext cx="8352928" cy="6120680"/>
          </a:xfrm>
        </p:spPr>
        <p:txBody>
          <a:bodyPr>
            <a:normAutofit fontScale="92500" lnSpcReduction="10000"/>
          </a:bodyPr>
          <a:lstStyle/>
          <a:p>
            <a:r>
              <a:rPr lang="en-US" altLang="zh-CN" sz="3000" dirty="0">
                <a:latin typeface="仿宋" panose="02010609060101010101" pitchFamily="49" charset="-122"/>
                <a:ea typeface="仿宋" panose="02010609060101010101" pitchFamily="49" charset="-122"/>
              </a:rPr>
              <a:t>7. </a:t>
            </a:r>
            <a:r>
              <a:rPr lang="zh-CN" altLang="en-US" sz="3000" dirty="0" smtClean="0">
                <a:latin typeface="仿宋" panose="02010609060101010101" pitchFamily="49" charset="-122"/>
                <a:ea typeface="仿宋" panose="02010609060101010101" pitchFamily="49" charset="-122"/>
              </a:rPr>
              <a:t>技术服务</a:t>
            </a:r>
            <a:endParaRPr lang="zh-CN" altLang="en-US" sz="3000" dirty="0">
              <a:latin typeface="仿宋" panose="02010609060101010101" pitchFamily="49" charset="-122"/>
              <a:ea typeface="仿宋" panose="02010609060101010101" pitchFamily="49" charset="-122"/>
            </a:endParaRPr>
          </a:p>
          <a:p>
            <a:r>
              <a:rPr lang="en-US" altLang="zh-CN" sz="3000" dirty="0">
                <a:latin typeface="仿宋" panose="02010609060101010101" pitchFamily="49" charset="-122"/>
                <a:ea typeface="仿宋" panose="02010609060101010101" pitchFamily="49" charset="-122"/>
              </a:rPr>
              <a:t>7.1 </a:t>
            </a:r>
            <a:r>
              <a:rPr lang="zh-CN" altLang="en-US" sz="3000" dirty="0">
                <a:solidFill>
                  <a:srgbClr val="FF0000"/>
                </a:solidFill>
                <a:latin typeface="仿宋" panose="02010609060101010101" pitchFamily="49" charset="-122"/>
                <a:ea typeface="仿宋" panose="02010609060101010101" pitchFamily="49" charset="-122"/>
              </a:rPr>
              <a:t>卖方</a:t>
            </a:r>
            <a:r>
              <a:rPr lang="zh-CN" altLang="en-US" sz="3000" dirty="0">
                <a:latin typeface="仿宋" panose="02010609060101010101" pitchFamily="49" charset="-122"/>
                <a:ea typeface="仿宋" panose="02010609060101010101" pitchFamily="49" charset="-122"/>
              </a:rPr>
              <a:t>应派遣技术熟练、称职的技术人员到施工场地为买方提供技术服务。卖方的技术服务应符合合同的约定。</a:t>
            </a:r>
          </a:p>
          <a:p>
            <a:r>
              <a:rPr lang="en-US" altLang="zh-CN" sz="3000" dirty="0">
                <a:latin typeface="仿宋" panose="02010609060101010101" pitchFamily="49" charset="-122"/>
                <a:ea typeface="仿宋" panose="02010609060101010101" pitchFamily="49" charset="-122"/>
              </a:rPr>
              <a:t>7.2 </a:t>
            </a:r>
            <a:r>
              <a:rPr lang="zh-CN" altLang="en-US" sz="3000" dirty="0">
                <a:solidFill>
                  <a:srgbClr val="FF0000"/>
                </a:solidFill>
                <a:latin typeface="仿宋" panose="02010609060101010101" pitchFamily="49" charset="-122"/>
                <a:ea typeface="仿宋" panose="02010609060101010101" pitchFamily="49" charset="-122"/>
              </a:rPr>
              <a:t>买方应免费为卖方技术人员提供工作条件及便利，</a:t>
            </a:r>
            <a:r>
              <a:rPr lang="zh-CN" altLang="en-US" sz="3000" dirty="0">
                <a:latin typeface="仿宋" panose="02010609060101010101" pitchFamily="49" charset="-122"/>
                <a:ea typeface="仿宋" panose="02010609060101010101" pitchFamily="49" charset="-122"/>
              </a:rPr>
              <a:t>包括但不限于必要的办公场所、技术资料及出入许可等。除专用合同条款另有约定外，卖方技术人员的交通、食宿费用由</a:t>
            </a:r>
            <a:r>
              <a:rPr lang="zh-CN" altLang="en-US" sz="3000" dirty="0">
                <a:solidFill>
                  <a:srgbClr val="FF0000"/>
                </a:solidFill>
                <a:latin typeface="仿宋" panose="02010609060101010101" pitchFamily="49" charset="-122"/>
                <a:ea typeface="仿宋" panose="02010609060101010101" pitchFamily="49" charset="-122"/>
              </a:rPr>
              <a:t>卖方</a:t>
            </a:r>
            <a:r>
              <a:rPr lang="zh-CN" altLang="en-US" sz="3000" dirty="0" smtClean="0">
                <a:solidFill>
                  <a:srgbClr val="FF0000"/>
                </a:solidFill>
                <a:latin typeface="仿宋" panose="02010609060101010101" pitchFamily="49" charset="-122"/>
                <a:ea typeface="仿宋" panose="02010609060101010101" pitchFamily="49" charset="-122"/>
              </a:rPr>
              <a:t>承担</a:t>
            </a:r>
            <a:r>
              <a:rPr lang="zh-CN" altLang="en-US" sz="3000" dirty="0">
                <a:solidFill>
                  <a:srgbClr val="FF0000"/>
                </a:solidFill>
                <a:latin typeface="仿宋" panose="02010609060101010101" pitchFamily="49" charset="-122"/>
                <a:ea typeface="仿宋" panose="02010609060101010101" pitchFamily="49" charset="-122"/>
              </a:rPr>
              <a:t>。</a:t>
            </a:r>
          </a:p>
          <a:p>
            <a:r>
              <a:rPr lang="en-US" altLang="zh-CN" sz="3000" dirty="0">
                <a:latin typeface="仿宋" panose="02010609060101010101" pitchFamily="49" charset="-122"/>
                <a:ea typeface="仿宋" panose="02010609060101010101" pitchFamily="49" charset="-122"/>
              </a:rPr>
              <a:t>7.3 </a:t>
            </a:r>
            <a:r>
              <a:rPr lang="zh-CN" altLang="en-US" sz="3000" dirty="0">
                <a:solidFill>
                  <a:srgbClr val="FF0000"/>
                </a:solidFill>
                <a:latin typeface="仿宋" panose="02010609060101010101" pitchFamily="49" charset="-122"/>
                <a:ea typeface="仿宋" panose="02010609060101010101" pitchFamily="49" charset="-122"/>
              </a:rPr>
              <a:t>卖方</a:t>
            </a:r>
            <a:r>
              <a:rPr lang="zh-CN" altLang="en-US" sz="3000" dirty="0">
                <a:latin typeface="仿宋" panose="02010609060101010101" pitchFamily="49" charset="-122"/>
                <a:ea typeface="仿宋" panose="02010609060101010101" pitchFamily="49" charset="-122"/>
              </a:rPr>
              <a:t>技术人员应遵守买方施工现场的各项规章制度和安全操作规程，并服从买方的现场管理。</a:t>
            </a:r>
          </a:p>
          <a:p>
            <a:r>
              <a:rPr lang="en-US" altLang="zh-CN" sz="3000" dirty="0">
                <a:latin typeface="仿宋" panose="02010609060101010101" pitchFamily="49" charset="-122"/>
                <a:ea typeface="仿宋" panose="02010609060101010101" pitchFamily="49" charset="-122"/>
              </a:rPr>
              <a:t>7.4 </a:t>
            </a:r>
            <a:r>
              <a:rPr lang="zh-CN" altLang="en-US" sz="3000" dirty="0">
                <a:latin typeface="仿宋" panose="02010609060101010101" pitchFamily="49" charset="-122"/>
                <a:ea typeface="仿宋" panose="02010609060101010101" pitchFamily="49" charset="-122"/>
              </a:rPr>
              <a:t>如果任何技术人员不合格，</a:t>
            </a:r>
            <a:r>
              <a:rPr lang="zh-CN" altLang="en-US" sz="3000" dirty="0">
                <a:solidFill>
                  <a:srgbClr val="FF0000"/>
                </a:solidFill>
                <a:latin typeface="仿宋" panose="02010609060101010101" pitchFamily="49" charset="-122"/>
                <a:ea typeface="仿宋" panose="02010609060101010101" pitchFamily="49" charset="-122"/>
              </a:rPr>
              <a:t>买方有权</a:t>
            </a:r>
            <a:r>
              <a:rPr lang="zh-CN" altLang="en-US" sz="3000" dirty="0">
                <a:latin typeface="仿宋" panose="02010609060101010101" pitchFamily="49" charset="-122"/>
                <a:ea typeface="仿宋" panose="02010609060101010101" pitchFamily="49" charset="-122"/>
              </a:rPr>
              <a:t>要求卖方撤换，因撤换而产生的费用应由卖方承担。在不影响技术服务并且征得买方同意的条件下，</a:t>
            </a:r>
            <a:r>
              <a:rPr lang="zh-CN" altLang="en-US" sz="3000" dirty="0">
                <a:solidFill>
                  <a:srgbClr val="FF0000"/>
                </a:solidFill>
                <a:latin typeface="仿宋" panose="02010609060101010101" pitchFamily="49" charset="-122"/>
                <a:ea typeface="仿宋" panose="02010609060101010101" pitchFamily="49" charset="-122"/>
              </a:rPr>
              <a:t>卖方也可自负费用更换其技术人员。</a:t>
            </a:r>
          </a:p>
          <a:p>
            <a:endParaRPr lang="zh-CN" altLang="en-US" dirty="0"/>
          </a:p>
        </p:txBody>
      </p:sp>
    </p:spTree>
    <p:extLst>
      <p:ext uri="{BB962C8B-B14F-4D97-AF65-F5344CB8AC3E}">
        <p14:creationId xmlns:p14="http://schemas.microsoft.com/office/powerpoint/2010/main" val="84883226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476672"/>
            <a:ext cx="8291264" cy="5649491"/>
          </a:xfrm>
        </p:spPr>
        <p:txBody>
          <a:bodyPr>
            <a:normAutofit/>
          </a:bodyPr>
          <a:lstStyle/>
          <a:p>
            <a:r>
              <a:rPr lang="en-US" altLang="zh-CN" sz="2800" dirty="0" smtClean="0">
                <a:latin typeface="黑体" panose="02010609060101010101" pitchFamily="49" charset="-122"/>
                <a:ea typeface="黑体" panose="02010609060101010101" pitchFamily="49" charset="-122"/>
              </a:rPr>
              <a:t>6</a:t>
            </a:r>
            <a:r>
              <a:rPr lang="zh-CN" altLang="en-US" sz="2800" dirty="0" smtClean="0">
                <a:latin typeface="黑体" panose="02010609060101010101" pitchFamily="49" charset="-122"/>
                <a:ea typeface="黑体" panose="02010609060101010101" pitchFamily="49" charset="-122"/>
              </a:rPr>
              <a:t>、质量保证期制度</a:t>
            </a:r>
            <a:endParaRPr lang="en-US" altLang="zh-CN" sz="2800" dirty="0" smtClean="0">
              <a:latin typeface="黑体" panose="02010609060101010101" pitchFamily="49" charset="-122"/>
              <a:ea typeface="黑体" panose="02010609060101010101" pitchFamily="49" charset="-122"/>
            </a:endParaRPr>
          </a:p>
          <a:p>
            <a:r>
              <a:rPr lang="zh-CN" altLang="en-US" sz="2800" dirty="0" smtClean="0">
                <a:latin typeface="+mn-ea"/>
              </a:rPr>
              <a:t>设备和材料通用合同都规定交付后的质量保证期。设备的技术复杂程度较高，因此在质保期内双方的权利义务规定较多。两个文件相同的有：</a:t>
            </a:r>
            <a:endParaRPr lang="en-US" altLang="zh-CN" sz="2800" dirty="0" smtClean="0">
              <a:latin typeface="+mn-ea"/>
            </a:endParaRPr>
          </a:p>
          <a:p>
            <a:r>
              <a:rPr lang="zh-CN" altLang="en-US" sz="2800" dirty="0" smtClean="0">
                <a:latin typeface="+mn-ea"/>
              </a:rPr>
              <a:t>质量保证期</a:t>
            </a:r>
            <a:r>
              <a:rPr lang="zh-CN" altLang="en-US" sz="2800" dirty="0" smtClean="0">
                <a:solidFill>
                  <a:srgbClr val="FF0000"/>
                </a:solidFill>
                <a:latin typeface="+mn-ea"/>
              </a:rPr>
              <a:t>时间</a:t>
            </a:r>
            <a:r>
              <a:rPr lang="zh-CN" altLang="en-US" sz="2800" dirty="0" smtClean="0">
                <a:latin typeface="+mn-ea"/>
              </a:rPr>
              <a:t>：验收之日起</a:t>
            </a:r>
            <a:r>
              <a:rPr lang="en-US" altLang="zh-CN" sz="2800" dirty="0" smtClean="0">
                <a:latin typeface="+mn-ea"/>
              </a:rPr>
              <a:t>12</a:t>
            </a:r>
            <a:r>
              <a:rPr lang="zh-CN" altLang="en-US" sz="2800" dirty="0" smtClean="0">
                <a:latin typeface="+mn-ea"/>
              </a:rPr>
              <a:t>个月；质保期内更换的零部件质保期重新计算。</a:t>
            </a:r>
            <a:endParaRPr lang="en-US" altLang="zh-CN" sz="2800" dirty="0" smtClean="0">
              <a:latin typeface="+mn-ea"/>
            </a:endParaRPr>
          </a:p>
          <a:p>
            <a:r>
              <a:rPr lang="zh-CN" altLang="en-US" sz="2800" dirty="0">
                <a:latin typeface="+mn-ea"/>
              </a:rPr>
              <a:t>质保</a:t>
            </a:r>
            <a:r>
              <a:rPr lang="zh-CN" altLang="en-US" sz="2800" dirty="0" smtClean="0">
                <a:latin typeface="+mn-ea"/>
              </a:rPr>
              <a:t>期维修</a:t>
            </a:r>
            <a:r>
              <a:rPr lang="zh-CN" altLang="en-US" sz="2800" dirty="0" smtClean="0">
                <a:solidFill>
                  <a:srgbClr val="FF0000"/>
                </a:solidFill>
                <a:latin typeface="+mn-ea"/>
              </a:rPr>
              <a:t>费用</a:t>
            </a:r>
            <a:r>
              <a:rPr lang="zh-CN" altLang="en-US" sz="2800" dirty="0" smtClean="0">
                <a:latin typeface="+mn-ea"/>
              </a:rPr>
              <a:t>：卖方负责。</a:t>
            </a:r>
            <a:endParaRPr lang="en-US" altLang="zh-CN" sz="2800" dirty="0" smtClean="0">
              <a:latin typeface="+mn-ea"/>
            </a:endParaRPr>
          </a:p>
          <a:p>
            <a:r>
              <a:rPr lang="zh-CN" altLang="en-US" sz="2800" dirty="0">
                <a:solidFill>
                  <a:srgbClr val="FF0000"/>
                </a:solidFill>
                <a:latin typeface="+mn-ea"/>
              </a:rPr>
              <a:t>程序</a:t>
            </a:r>
            <a:r>
              <a:rPr lang="zh-CN" altLang="en-US" sz="2800" dirty="0">
                <a:latin typeface="+mn-ea"/>
              </a:rPr>
              <a:t>：质保期满买方应在 </a:t>
            </a:r>
            <a:r>
              <a:rPr lang="en-US" altLang="zh-CN" sz="2800" dirty="0">
                <a:latin typeface="+mn-ea"/>
              </a:rPr>
              <a:t>7 </a:t>
            </a:r>
            <a:r>
              <a:rPr lang="zh-CN" altLang="en-US" sz="2800" dirty="0">
                <a:latin typeface="+mn-ea"/>
              </a:rPr>
              <a:t>日内或专用合同条款另行约定的时间内向卖方出具</a:t>
            </a:r>
            <a:r>
              <a:rPr lang="zh-CN" altLang="en-US" sz="2800" dirty="0" smtClean="0">
                <a:latin typeface="+mn-ea"/>
              </a:rPr>
              <a:t>合同</a:t>
            </a:r>
            <a:r>
              <a:rPr lang="zh-CN" altLang="en-US" sz="2800" dirty="0">
                <a:latin typeface="+mn-ea"/>
              </a:rPr>
              <a:t>设备的质量保证期届满证书。</a:t>
            </a:r>
          </a:p>
          <a:p>
            <a:r>
              <a:rPr lang="zh-CN" altLang="en-US" sz="2800" dirty="0" smtClean="0">
                <a:latin typeface="+mn-ea"/>
              </a:rPr>
              <a:t>设备文件还规定了由买方责任未通过考核和交付</a:t>
            </a:r>
            <a:r>
              <a:rPr lang="en-US" altLang="zh-CN" sz="2800" dirty="0" smtClean="0">
                <a:latin typeface="+mn-ea"/>
              </a:rPr>
              <a:t>6</a:t>
            </a:r>
            <a:r>
              <a:rPr lang="zh-CN" altLang="en-US" sz="2800" dirty="0" smtClean="0">
                <a:latin typeface="+mn-ea"/>
              </a:rPr>
              <a:t>个月未验收考核的处理办法。</a:t>
            </a:r>
            <a:endParaRPr lang="zh-CN" altLang="en-US" sz="2800" dirty="0">
              <a:latin typeface="+mn-ea"/>
            </a:endParaRPr>
          </a:p>
        </p:txBody>
      </p:sp>
    </p:spTree>
    <p:extLst>
      <p:ext uri="{BB962C8B-B14F-4D97-AF65-F5344CB8AC3E}">
        <p14:creationId xmlns:p14="http://schemas.microsoft.com/office/powerpoint/2010/main" val="328355446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620688"/>
            <a:ext cx="8363272" cy="5505475"/>
          </a:xfrm>
        </p:spPr>
        <p:txBody>
          <a:bodyPr>
            <a:normAutofit/>
          </a:bodyPr>
          <a:lstStyle/>
          <a:p>
            <a:r>
              <a:rPr lang="en-US" altLang="zh-CN" sz="2800" dirty="0" smtClean="0">
                <a:latin typeface="黑体" panose="02010609060101010101" pitchFamily="49" charset="-122"/>
                <a:ea typeface="黑体" panose="02010609060101010101" pitchFamily="49" charset="-122"/>
              </a:rPr>
              <a:t>7</a:t>
            </a:r>
            <a:r>
              <a:rPr lang="zh-CN" altLang="en-US" sz="2800" dirty="0" smtClean="0">
                <a:latin typeface="黑体" panose="02010609060101010101" pitchFamily="49" charset="-122"/>
                <a:ea typeface="黑体" panose="02010609060101010101" pitchFamily="49" charset="-122"/>
              </a:rPr>
              <a:t>、质保期服务制度</a:t>
            </a:r>
            <a:endParaRPr lang="en-US" altLang="zh-CN" sz="2800" dirty="0" smtClean="0">
              <a:latin typeface="黑体" panose="02010609060101010101" pitchFamily="49" charset="-122"/>
              <a:ea typeface="黑体" panose="02010609060101010101" pitchFamily="49" charset="-122"/>
            </a:endParaRPr>
          </a:p>
          <a:p>
            <a:r>
              <a:rPr lang="zh-CN" altLang="en-US" sz="2800" dirty="0">
                <a:latin typeface="+mn-ea"/>
              </a:rPr>
              <a:t>该</a:t>
            </a:r>
            <a:r>
              <a:rPr lang="zh-CN" altLang="en-US" sz="2800" dirty="0" smtClean="0">
                <a:latin typeface="+mn-ea"/>
              </a:rPr>
              <a:t>条款是针对设备相对复杂的技术属性区别材料标准文件拟定的条款。共四条：</a:t>
            </a:r>
            <a:endParaRPr lang="en-US" altLang="zh-CN" sz="2800" dirty="0" smtClean="0">
              <a:latin typeface="+mn-ea"/>
            </a:endParaRPr>
          </a:p>
          <a:p>
            <a:r>
              <a:rPr lang="zh-CN" altLang="en-US" sz="2800" dirty="0">
                <a:latin typeface="+mn-ea"/>
              </a:rPr>
              <a:t>一</a:t>
            </a:r>
            <a:r>
              <a:rPr lang="zh-CN" altLang="en-US" sz="2800" dirty="0" smtClean="0">
                <a:latin typeface="+mn-ea"/>
              </a:rPr>
              <a:t>是约定了买方通知后及时处理的时间：</a:t>
            </a:r>
            <a:r>
              <a:rPr lang="en-US" altLang="zh-CN" sz="2800" dirty="0" smtClean="0">
                <a:latin typeface="+mn-ea"/>
              </a:rPr>
              <a:t>24</a:t>
            </a:r>
            <a:r>
              <a:rPr lang="zh-CN" altLang="en-US" sz="2800" dirty="0" smtClean="0">
                <a:latin typeface="+mn-ea"/>
              </a:rPr>
              <a:t>小时答复，</a:t>
            </a:r>
            <a:r>
              <a:rPr lang="en-US" altLang="zh-CN" sz="2800" dirty="0" smtClean="0">
                <a:latin typeface="+mn-ea"/>
              </a:rPr>
              <a:t>48</a:t>
            </a:r>
            <a:r>
              <a:rPr lang="zh-CN" altLang="en-US" sz="2800" dirty="0" smtClean="0">
                <a:latin typeface="+mn-ea"/>
              </a:rPr>
              <a:t>小时到达现场，</a:t>
            </a:r>
            <a:r>
              <a:rPr lang="en-US" altLang="zh-CN" sz="2800" dirty="0" smtClean="0">
                <a:latin typeface="+mn-ea"/>
              </a:rPr>
              <a:t>7</a:t>
            </a:r>
            <a:r>
              <a:rPr lang="zh-CN" altLang="en-US" sz="2800" dirty="0" smtClean="0">
                <a:latin typeface="+mn-ea"/>
              </a:rPr>
              <a:t>天内解决问题</a:t>
            </a:r>
            <a:r>
              <a:rPr lang="zh-CN" altLang="en-US" sz="2800" dirty="0">
                <a:latin typeface="+mn-ea"/>
              </a:rPr>
              <a:t>（特殊约定除外</a:t>
            </a:r>
            <a:r>
              <a:rPr lang="zh-CN" altLang="en-US" sz="2800" dirty="0" smtClean="0">
                <a:latin typeface="+mn-ea"/>
              </a:rPr>
              <a:t>），否则负责第三方服务产生的费用；</a:t>
            </a:r>
            <a:endParaRPr lang="en-US" altLang="zh-CN" sz="2800" dirty="0" smtClean="0">
              <a:latin typeface="+mn-ea"/>
            </a:endParaRPr>
          </a:p>
          <a:p>
            <a:r>
              <a:rPr lang="zh-CN" altLang="en-US" sz="2800" dirty="0">
                <a:latin typeface="+mn-ea"/>
              </a:rPr>
              <a:t>二</a:t>
            </a:r>
            <a:r>
              <a:rPr lang="zh-CN" altLang="en-US" sz="2800" dirty="0" smtClean="0">
                <a:latin typeface="+mn-ea"/>
              </a:rPr>
              <a:t>是服务条件的合理分配</a:t>
            </a:r>
            <a:endParaRPr lang="en-US" altLang="zh-CN" sz="2800" dirty="0" smtClean="0">
              <a:latin typeface="+mn-ea"/>
            </a:endParaRPr>
          </a:p>
          <a:p>
            <a:r>
              <a:rPr lang="zh-CN" altLang="en-US" sz="2800" dirty="0" smtClean="0">
                <a:latin typeface="+mn-ea"/>
              </a:rPr>
              <a:t>三是赋予买方有要求更换不合格服务人员的权利</a:t>
            </a:r>
            <a:endParaRPr lang="en-US" altLang="zh-CN" sz="2800" dirty="0" smtClean="0">
              <a:latin typeface="+mn-ea"/>
            </a:endParaRPr>
          </a:p>
          <a:p>
            <a:r>
              <a:rPr lang="zh-CN" altLang="en-US" sz="2800" dirty="0">
                <a:latin typeface="+mn-ea"/>
              </a:rPr>
              <a:t>四</a:t>
            </a:r>
            <a:r>
              <a:rPr lang="zh-CN" altLang="en-US" sz="2800" dirty="0" smtClean="0">
                <a:latin typeface="+mn-ea"/>
              </a:rPr>
              <a:t>是服务应当记录备查。</a:t>
            </a:r>
            <a:endParaRPr lang="zh-CN" altLang="en-US" sz="2800" dirty="0">
              <a:latin typeface="+mn-ea"/>
            </a:endParaRPr>
          </a:p>
        </p:txBody>
      </p:sp>
    </p:spTree>
    <p:extLst>
      <p:ext uri="{BB962C8B-B14F-4D97-AF65-F5344CB8AC3E}">
        <p14:creationId xmlns:p14="http://schemas.microsoft.com/office/powerpoint/2010/main" val="241209439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620688"/>
            <a:ext cx="8219256" cy="5505475"/>
          </a:xfrm>
        </p:spPr>
        <p:txBody>
          <a:bodyPr>
            <a:normAutofit/>
          </a:bodyPr>
          <a:lstStyle/>
          <a:p>
            <a:r>
              <a:rPr lang="en-US" altLang="zh-CN" sz="2800" dirty="0" smtClean="0">
                <a:latin typeface="黑体" panose="02010609060101010101" pitchFamily="49" charset="-122"/>
                <a:ea typeface="黑体" panose="02010609060101010101" pitchFamily="49" charset="-122"/>
              </a:rPr>
              <a:t>8</a:t>
            </a:r>
            <a:r>
              <a:rPr lang="zh-CN" altLang="en-US" sz="2800" dirty="0" smtClean="0">
                <a:latin typeface="黑体" panose="02010609060101010101" pitchFamily="49" charset="-122"/>
                <a:ea typeface="黑体" panose="02010609060101010101" pitchFamily="49" charset="-122"/>
              </a:rPr>
              <a:t>、保证制度</a:t>
            </a:r>
            <a:endParaRPr lang="en-US" altLang="zh-CN" sz="2800" dirty="0" smtClean="0">
              <a:latin typeface="黑体" panose="02010609060101010101" pitchFamily="49" charset="-122"/>
              <a:ea typeface="黑体" panose="02010609060101010101" pitchFamily="49" charset="-122"/>
            </a:endParaRPr>
          </a:p>
          <a:p>
            <a:r>
              <a:rPr lang="zh-CN" altLang="en-US" sz="2800" dirty="0" smtClean="0">
                <a:latin typeface="+mn-ea"/>
              </a:rPr>
              <a:t>设备和材料招标文件都设置了保证条款。</a:t>
            </a:r>
            <a:endParaRPr lang="en-US" altLang="zh-CN" sz="2800" dirty="0" smtClean="0">
              <a:latin typeface="+mn-ea"/>
            </a:endParaRPr>
          </a:p>
          <a:p>
            <a:r>
              <a:rPr lang="zh-CN" altLang="en-US" sz="2800" dirty="0" smtClean="0">
                <a:latin typeface="+mn-ea"/>
              </a:rPr>
              <a:t>所谓保证不是</a:t>
            </a:r>
            <a:r>
              <a:rPr lang="en-US" altLang="zh-CN" sz="2800" dirty="0" smtClean="0">
                <a:latin typeface="+mn-ea"/>
              </a:rPr>
              <a:t>《</a:t>
            </a:r>
            <a:r>
              <a:rPr lang="zh-CN" altLang="en-US" sz="2800" dirty="0">
                <a:latin typeface="+mn-ea"/>
              </a:rPr>
              <a:t>担保法</a:t>
            </a:r>
            <a:r>
              <a:rPr lang="en-US" altLang="zh-CN" sz="2800" dirty="0" smtClean="0">
                <a:latin typeface="+mn-ea"/>
              </a:rPr>
              <a:t>》</a:t>
            </a:r>
            <a:r>
              <a:rPr lang="zh-CN" altLang="en-US" sz="2800" dirty="0" smtClean="0">
                <a:latin typeface="+mn-ea"/>
              </a:rPr>
              <a:t>意义上的保证，而是基于诚信对于合同履约相关问题的承诺；设备文件的保证涉及法律规、侵权、设备、文件、零部件供应和升级等方面；</a:t>
            </a:r>
            <a:endParaRPr lang="en-US" altLang="zh-CN" sz="2800" dirty="0" smtClean="0">
              <a:latin typeface="+mn-ea"/>
            </a:endParaRPr>
          </a:p>
          <a:p>
            <a:r>
              <a:rPr lang="zh-CN" altLang="en-US" sz="2800" dirty="0" smtClean="0">
                <a:latin typeface="+mn-ea"/>
              </a:rPr>
              <a:t>材料文件的保证除了前四个</a:t>
            </a:r>
            <a:r>
              <a:rPr lang="zh-CN" altLang="en-US" sz="2800" dirty="0">
                <a:latin typeface="+mn-ea"/>
              </a:rPr>
              <a:t>方面的承诺外，针对材料供应的特点，明确：</a:t>
            </a:r>
            <a:r>
              <a:rPr lang="zh-CN" altLang="en-US" sz="2800" dirty="0">
                <a:latin typeface="仿宋" panose="02010609060101010101" pitchFamily="49" charset="-122"/>
                <a:ea typeface="仿宋" panose="02010609060101010101" pitchFamily="49" charset="-122"/>
              </a:rPr>
              <a:t>在合同材料使用寿命期内，如果卖方发现合同材料存在足以危及人身、</a:t>
            </a:r>
            <a:r>
              <a:rPr lang="zh-CN" altLang="en-US" sz="2800" dirty="0" smtClean="0">
                <a:latin typeface="仿宋" panose="02010609060101010101" pitchFamily="49" charset="-122"/>
                <a:ea typeface="仿宋" panose="02010609060101010101" pitchFamily="49" charset="-122"/>
              </a:rPr>
              <a:t>财产</a:t>
            </a:r>
            <a:r>
              <a:rPr lang="zh-CN" altLang="en-US" sz="2800" dirty="0">
                <a:latin typeface="仿宋" panose="02010609060101010101" pitchFamily="49" charset="-122"/>
                <a:ea typeface="仿宋" panose="02010609060101010101" pitchFamily="49" charset="-122"/>
              </a:rPr>
              <a:t>安全的缺陷，卖方将及时通知买方并及时采取修补、更换等措施消除缺陷。</a:t>
            </a:r>
          </a:p>
          <a:p>
            <a:endParaRPr lang="en-US" altLang="zh-CN" sz="2800" dirty="0" smtClean="0">
              <a:latin typeface="+mn-ea"/>
            </a:endParaRPr>
          </a:p>
        </p:txBody>
      </p:sp>
    </p:spTree>
    <p:extLst>
      <p:ext uri="{BB962C8B-B14F-4D97-AF65-F5344CB8AC3E}">
        <p14:creationId xmlns:p14="http://schemas.microsoft.com/office/powerpoint/2010/main" val="246726405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04664"/>
            <a:ext cx="8219256" cy="5721499"/>
          </a:xfrm>
        </p:spPr>
        <p:txBody>
          <a:bodyPr>
            <a:normAutofit/>
          </a:bodyPr>
          <a:lstStyle/>
          <a:p>
            <a:r>
              <a:rPr lang="en-US" altLang="zh-CN" sz="2800" dirty="0" smtClean="0">
                <a:latin typeface="黑体" panose="02010609060101010101" pitchFamily="49" charset="-122"/>
                <a:ea typeface="黑体" panose="02010609060101010101" pitchFamily="49" charset="-122"/>
              </a:rPr>
              <a:t>9</a:t>
            </a:r>
            <a:r>
              <a:rPr lang="zh-CN" altLang="en-US" sz="2800" dirty="0" smtClean="0">
                <a:latin typeface="黑体" panose="02010609060101010101" pitchFamily="49" charset="-122"/>
                <a:ea typeface="黑体" panose="02010609060101010101" pitchFamily="49" charset="-122"/>
              </a:rPr>
              <a:t>、知识产权和保密制度</a:t>
            </a:r>
            <a:endParaRPr lang="en-US" altLang="zh-CN" sz="2800" dirty="0" smtClean="0">
              <a:latin typeface="黑体" panose="02010609060101010101" pitchFamily="49" charset="-122"/>
              <a:ea typeface="黑体" panose="02010609060101010101" pitchFamily="49" charset="-122"/>
            </a:endParaRPr>
          </a:p>
          <a:p>
            <a:r>
              <a:rPr lang="zh-CN" altLang="en-US" sz="2800" dirty="0" smtClean="0"/>
              <a:t>知识产权和保密条款是设备文件区别材料文件的两个因素，是基于设备技术复杂性设定的。</a:t>
            </a:r>
            <a:endParaRPr lang="en-US" altLang="zh-CN" sz="2800" dirty="0" smtClean="0"/>
          </a:p>
          <a:p>
            <a:r>
              <a:rPr lang="zh-CN" altLang="en-US" sz="2800" dirty="0" smtClean="0"/>
              <a:t>知识产权的规定有四条：一是购买设备包含了其本身附加的知识产权；二是卖方保留在出售设备本身包含的知识产权的所有权；三是卖方保证设备如涉及知识产权不会发生侵权行为；四是如果万一发生此类事件的责任完全由卖方负责。</a:t>
            </a:r>
            <a:endParaRPr lang="en-US" altLang="zh-CN" sz="2800" dirty="0" smtClean="0"/>
          </a:p>
          <a:p>
            <a:r>
              <a:rPr lang="zh-CN" altLang="en-US" sz="2800" dirty="0" smtClean="0"/>
              <a:t>保密的范围：由于买卖合同产生的另一方的信息和资料</a:t>
            </a:r>
            <a:endParaRPr lang="en-US" altLang="zh-CN" sz="2800" dirty="0" smtClean="0"/>
          </a:p>
          <a:p>
            <a:r>
              <a:rPr lang="zh-CN" altLang="en-US" sz="2800" dirty="0" smtClean="0"/>
              <a:t>除外条款：非过失取得；合法从第三方取得、法律要求披露的信息。</a:t>
            </a:r>
            <a:endParaRPr lang="zh-CN" altLang="en-US" sz="2800" dirty="0"/>
          </a:p>
        </p:txBody>
      </p:sp>
    </p:spTree>
    <p:extLst>
      <p:ext uri="{BB962C8B-B14F-4D97-AF65-F5344CB8AC3E}">
        <p14:creationId xmlns:p14="http://schemas.microsoft.com/office/powerpoint/2010/main" val="1546858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476672"/>
            <a:ext cx="8424936" cy="6048672"/>
          </a:xfrm>
        </p:spPr>
        <p:txBody>
          <a:bodyPr>
            <a:normAutofit/>
          </a:bodyPr>
          <a:lstStyle/>
          <a:p>
            <a:r>
              <a:rPr lang="zh-CN" altLang="en-US" sz="3000" dirty="0">
                <a:latin typeface="微软雅黑" panose="020B0503020204020204" pitchFamily="34" charset="-122"/>
                <a:ea typeface="微软雅黑" panose="020B0503020204020204" pitchFamily="34" charset="-122"/>
              </a:rPr>
              <a:t>（二）关于资格预审文件的内容</a:t>
            </a:r>
          </a:p>
          <a:p>
            <a:r>
              <a:rPr lang="en-US" altLang="zh-CN" sz="2800" dirty="0"/>
              <a:t>1</a:t>
            </a:r>
            <a:r>
              <a:rPr lang="zh-CN" altLang="en-US" sz="2800" dirty="0"/>
              <a:t>、标准资格预审文件的内容</a:t>
            </a:r>
          </a:p>
          <a:p>
            <a:r>
              <a:rPr lang="zh-CN" altLang="en-US" sz="2800" dirty="0"/>
              <a:t> </a:t>
            </a:r>
            <a:r>
              <a:rPr lang="en-US" altLang="zh-CN" sz="2800" dirty="0"/>
              <a:t>《</a:t>
            </a:r>
            <a:r>
              <a:rPr lang="zh-CN" altLang="en-US" sz="2800" dirty="0"/>
              <a:t>招标法</a:t>
            </a:r>
            <a:r>
              <a:rPr lang="en-US" altLang="zh-CN" sz="2800" dirty="0"/>
              <a:t>》</a:t>
            </a:r>
            <a:r>
              <a:rPr lang="zh-CN" altLang="en-US" sz="2800" dirty="0"/>
              <a:t>第十八条赋予</a:t>
            </a:r>
            <a:r>
              <a:rPr lang="zh-CN" altLang="en-US" sz="2800" dirty="0">
                <a:solidFill>
                  <a:srgbClr val="FF0000"/>
                </a:solidFill>
              </a:rPr>
              <a:t>招标人可以对潜在</a:t>
            </a:r>
            <a:r>
              <a:rPr lang="zh-CN" altLang="en-US" sz="2800" dirty="0" smtClean="0">
                <a:solidFill>
                  <a:srgbClr val="FF0000"/>
                </a:solidFill>
              </a:rPr>
              <a:t>投标人进行资格审查的</a:t>
            </a:r>
            <a:r>
              <a:rPr lang="zh-CN" altLang="en-US" sz="2800" dirty="0">
                <a:solidFill>
                  <a:srgbClr val="FF0000"/>
                </a:solidFill>
              </a:rPr>
              <a:t>权利，</a:t>
            </a:r>
            <a:r>
              <a:rPr lang="zh-CN" altLang="en-US" sz="2800" dirty="0"/>
              <a:t>但没有规定资格审查的方式和程序，条例补充了资格预审的方式和程序，但也没有对资格预审文件的内容作出强制性规定。</a:t>
            </a:r>
            <a:r>
              <a:rPr lang="en-US" altLang="zh-CN" sz="2800" dirty="0"/>
              <a:t>2007</a:t>
            </a:r>
            <a:r>
              <a:rPr lang="zh-CN" altLang="en-US" sz="2800" dirty="0"/>
              <a:t>年版的</a:t>
            </a:r>
            <a:r>
              <a:rPr lang="en-US" altLang="zh-CN" sz="2800" dirty="0"/>
              <a:t>《</a:t>
            </a:r>
            <a:r>
              <a:rPr lang="zh-CN" altLang="en-US" sz="2800" dirty="0"/>
              <a:t>标准施工招标资格预审文件</a:t>
            </a:r>
            <a:r>
              <a:rPr lang="en-US" altLang="zh-CN" sz="2800" dirty="0"/>
              <a:t>》(</a:t>
            </a:r>
            <a:r>
              <a:rPr lang="zh-CN" altLang="en-US" sz="2800" dirty="0"/>
              <a:t>以下简称</a:t>
            </a:r>
            <a:r>
              <a:rPr lang="en-US" altLang="zh-CN" sz="2800" dirty="0"/>
              <a:t>《</a:t>
            </a:r>
            <a:r>
              <a:rPr lang="zh-CN" altLang="en-US" sz="2800" dirty="0"/>
              <a:t>资格预审文件</a:t>
            </a:r>
            <a:r>
              <a:rPr lang="en-US" altLang="zh-CN" sz="2800" dirty="0"/>
              <a:t>》)</a:t>
            </a:r>
            <a:r>
              <a:rPr lang="zh-CN" altLang="en-US" sz="2800" dirty="0"/>
              <a:t>作为国家发改委等九部委</a:t>
            </a:r>
            <a:r>
              <a:rPr lang="en-US" altLang="zh-CN" sz="2800" dirty="0"/>
              <a:t>2008</a:t>
            </a:r>
            <a:r>
              <a:rPr lang="zh-CN" altLang="en-US" sz="2800" dirty="0"/>
              <a:t>年</a:t>
            </a:r>
            <a:r>
              <a:rPr lang="en-US" altLang="zh-CN" sz="2800" dirty="0"/>
              <a:t>56</a:t>
            </a:r>
            <a:r>
              <a:rPr lang="zh-CN" altLang="en-US" sz="2800" dirty="0"/>
              <a:t>号令</a:t>
            </a:r>
            <a:r>
              <a:rPr lang="en-US" altLang="zh-CN" sz="2800" dirty="0"/>
              <a:t>《〈</a:t>
            </a:r>
            <a:r>
              <a:rPr lang="zh-CN" altLang="en-US" sz="2800" dirty="0"/>
              <a:t>标准施工招标资格预审文件</a:t>
            </a:r>
            <a:r>
              <a:rPr lang="en-US" altLang="zh-CN" sz="2800" dirty="0"/>
              <a:t>〉》</a:t>
            </a:r>
            <a:r>
              <a:rPr lang="zh-CN" altLang="en-US" sz="2800" dirty="0"/>
              <a:t>和</a:t>
            </a:r>
            <a:r>
              <a:rPr lang="en-US" altLang="zh-CN" sz="2800" dirty="0"/>
              <a:t>〈</a:t>
            </a:r>
            <a:r>
              <a:rPr lang="zh-CN" altLang="en-US" sz="2800" dirty="0"/>
              <a:t>标准施工招标文件</a:t>
            </a:r>
            <a:r>
              <a:rPr lang="en-US" altLang="zh-CN" sz="2800" dirty="0"/>
              <a:t>〉</a:t>
            </a:r>
            <a:r>
              <a:rPr lang="zh-CN" altLang="en-US" sz="2800" dirty="0"/>
              <a:t>暂行规定</a:t>
            </a:r>
            <a:r>
              <a:rPr lang="en-US" altLang="zh-CN" sz="2800" dirty="0"/>
              <a:t>》</a:t>
            </a:r>
            <a:r>
              <a:rPr lang="zh-CN" altLang="en-US" sz="2800" dirty="0"/>
              <a:t>的附件属于部门规章。首次在法规层次对资格预审文件的内容作了规定</a:t>
            </a:r>
            <a:r>
              <a:rPr lang="zh-CN" altLang="en-US" sz="2800" dirty="0" smtClean="0"/>
              <a:t>。其中评标程序中对资格条件作为评审内容可视为“</a:t>
            </a:r>
            <a:r>
              <a:rPr lang="zh-CN" altLang="en-US" sz="2800" dirty="0">
                <a:solidFill>
                  <a:srgbClr val="FF0000"/>
                </a:solidFill>
                <a:latin typeface="华文楷体" panose="02010600040101010101" pitchFamily="2" charset="-122"/>
                <a:ea typeface="华文楷体" panose="02010600040101010101" pitchFamily="2" charset="-122"/>
              </a:rPr>
              <a:t>但国家有规定的从其</a:t>
            </a:r>
            <a:r>
              <a:rPr lang="zh-CN" altLang="en-US" sz="2800" dirty="0" smtClean="0">
                <a:solidFill>
                  <a:srgbClr val="FF0000"/>
                </a:solidFill>
                <a:latin typeface="华文楷体" panose="02010600040101010101" pitchFamily="2" charset="-122"/>
                <a:ea typeface="华文楷体" panose="02010600040101010101" pitchFamily="2" charset="-122"/>
              </a:rPr>
              <a:t>规定</a:t>
            </a:r>
            <a:r>
              <a:rPr lang="zh-CN" altLang="en-US" sz="2800" dirty="0" smtClean="0">
                <a:solidFill>
                  <a:srgbClr val="FF0000"/>
                </a:solidFill>
              </a:rPr>
              <a:t>”的范畴。</a:t>
            </a:r>
            <a:endParaRPr lang="zh-CN" altLang="en-US" sz="2800" dirty="0">
              <a:solidFill>
                <a:srgbClr val="FF0000"/>
              </a:solidFill>
            </a:endParaRPr>
          </a:p>
          <a:p>
            <a:endParaRPr lang="zh-CN" altLang="en-US" dirty="0"/>
          </a:p>
        </p:txBody>
      </p:sp>
    </p:spTree>
    <p:extLst>
      <p:ext uri="{BB962C8B-B14F-4D97-AF65-F5344CB8AC3E}">
        <p14:creationId xmlns:p14="http://schemas.microsoft.com/office/powerpoint/2010/main" val="379737713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548680"/>
            <a:ext cx="8219256" cy="6048672"/>
          </a:xfrm>
        </p:spPr>
        <p:txBody>
          <a:bodyPr>
            <a:normAutofit lnSpcReduction="10000"/>
          </a:bodyPr>
          <a:lstStyle/>
          <a:p>
            <a:r>
              <a:rPr lang="en-US" altLang="zh-CN" sz="2800" dirty="0" smtClean="0">
                <a:latin typeface="黑体" panose="02010609060101010101" pitchFamily="49" charset="-122"/>
                <a:ea typeface="黑体" panose="02010609060101010101" pitchFamily="49" charset="-122"/>
              </a:rPr>
              <a:t>10</a:t>
            </a:r>
            <a:r>
              <a:rPr lang="zh-CN" altLang="en-US" sz="2800" dirty="0" smtClean="0">
                <a:latin typeface="黑体" panose="02010609060101010101" pitchFamily="49" charset="-122"/>
                <a:ea typeface="黑体" panose="02010609060101010101" pitchFamily="49" charset="-122"/>
              </a:rPr>
              <a:t>、违约责任</a:t>
            </a:r>
            <a:endParaRPr lang="en-US" altLang="zh-CN" sz="2800" dirty="0" smtClean="0">
              <a:latin typeface="黑体" panose="02010609060101010101" pitchFamily="49" charset="-122"/>
              <a:ea typeface="黑体" panose="02010609060101010101" pitchFamily="49" charset="-122"/>
            </a:endParaRPr>
          </a:p>
          <a:p>
            <a:r>
              <a:rPr lang="zh-CN" altLang="en-US" sz="2800" dirty="0" smtClean="0">
                <a:latin typeface="+mn-ea"/>
              </a:rPr>
              <a:t>标准文件规定了切实可行的违约责任条款。其特点一是公平；二是操作性强。</a:t>
            </a:r>
            <a:endParaRPr lang="en-US" altLang="zh-CN" sz="2800" dirty="0" smtClean="0">
              <a:latin typeface="+mn-ea"/>
            </a:endParaRPr>
          </a:p>
          <a:p>
            <a:r>
              <a:rPr lang="zh-CN" altLang="en-US" sz="2800" dirty="0" smtClean="0">
                <a:latin typeface="+mn-ea"/>
              </a:rPr>
              <a:t>设备标准文件：</a:t>
            </a:r>
            <a:endParaRPr lang="en-US" altLang="zh-CN" sz="2800" dirty="0" smtClean="0">
              <a:latin typeface="+mn-ea"/>
            </a:endParaRPr>
          </a:p>
          <a:p>
            <a:r>
              <a:rPr lang="en-US" altLang="zh-CN" sz="2800" dirty="0">
                <a:latin typeface="仿宋" panose="02010609060101010101" pitchFamily="49" charset="-122"/>
                <a:ea typeface="仿宋" panose="02010609060101010101" pitchFamily="49" charset="-122"/>
              </a:rPr>
              <a:t>14.1 </a:t>
            </a:r>
            <a:r>
              <a:rPr lang="zh-CN" altLang="en-US" sz="2800" dirty="0">
                <a:latin typeface="仿宋" panose="02010609060101010101" pitchFamily="49" charset="-122"/>
                <a:ea typeface="仿宋" panose="02010609060101010101" pitchFamily="49" charset="-122"/>
              </a:rPr>
              <a:t>合同一方不履行合同义务、履行合同义务不符合约定或者违反合同项下所作保证的，</a:t>
            </a:r>
          </a:p>
          <a:p>
            <a:r>
              <a:rPr lang="zh-CN" altLang="en-US" sz="2800" dirty="0">
                <a:latin typeface="仿宋" panose="02010609060101010101" pitchFamily="49" charset="-122"/>
                <a:ea typeface="仿宋" panose="02010609060101010101" pitchFamily="49" charset="-122"/>
              </a:rPr>
              <a:t>应向对方承担继续履行、采取修理、更换、退货等补救措施或者赔偿损失等违约责任</a:t>
            </a:r>
            <a:r>
              <a:rPr lang="zh-CN" altLang="en-US" sz="2800" dirty="0" smtClean="0">
                <a:latin typeface="仿宋" panose="02010609060101010101" pitchFamily="49" charset="-122"/>
                <a:ea typeface="仿宋" panose="02010609060101010101" pitchFamily="49" charset="-122"/>
              </a:rPr>
              <a:t>。</a:t>
            </a:r>
            <a:endParaRPr lang="zh-CN" altLang="en-US" sz="2800" dirty="0">
              <a:latin typeface="仿宋" panose="02010609060101010101" pitchFamily="49" charset="-122"/>
              <a:ea typeface="仿宋" panose="02010609060101010101" pitchFamily="49" charset="-122"/>
            </a:endParaRPr>
          </a:p>
          <a:p>
            <a:r>
              <a:rPr lang="en-US" altLang="zh-CN" sz="2800" dirty="0">
                <a:latin typeface="仿宋" panose="02010609060101010101" pitchFamily="49" charset="-122"/>
                <a:ea typeface="仿宋" panose="02010609060101010101" pitchFamily="49" charset="-122"/>
              </a:rPr>
              <a:t>14.2 </a:t>
            </a:r>
            <a:r>
              <a:rPr lang="zh-CN" altLang="en-US" sz="2800" dirty="0">
                <a:latin typeface="仿宋" panose="02010609060101010101" pitchFamily="49" charset="-122"/>
                <a:ea typeface="仿宋" panose="02010609060101010101" pitchFamily="49" charset="-122"/>
              </a:rPr>
              <a:t>卖方未能按时交付合同设备（包括仅迟延交付技术资料但足以导致合同设备安装、</a:t>
            </a:r>
            <a:r>
              <a:rPr lang="zh-CN" altLang="en-US" sz="2800" dirty="0" smtClean="0">
                <a:latin typeface="仿宋" panose="02010609060101010101" pitchFamily="49" charset="-122"/>
                <a:ea typeface="仿宋" panose="02010609060101010101" pitchFamily="49" charset="-122"/>
              </a:rPr>
              <a:t>调试</a:t>
            </a:r>
            <a:r>
              <a:rPr lang="zh-CN" altLang="en-US" sz="2800" dirty="0">
                <a:latin typeface="仿宋" panose="02010609060101010101" pitchFamily="49" charset="-122"/>
                <a:ea typeface="仿宋" panose="02010609060101010101" pitchFamily="49" charset="-122"/>
              </a:rPr>
              <a:t>、考核、验收工作推迟的）的，应向买方支付迟延交付违约金。</a:t>
            </a:r>
            <a:r>
              <a:rPr lang="zh-CN" altLang="en-US" sz="2800" dirty="0">
                <a:solidFill>
                  <a:srgbClr val="FF0000"/>
                </a:solidFill>
                <a:latin typeface="仿宋" panose="02010609060101010101" pitchFamily="49" charset="-122"/>
                <a:ea typeface="仿宋" panose="02010609060101010101" pitchFamily="49" charset="-122"/>
              </a:rPr>
              <a:t>除专用合同条款另有约定外</a:t>
            </a:r>
            <a:r>
              <a:rPr lang="zh-CN" altLang="en-US" sz="2800" dirty="0" smtClean="0">
                <a:solidFill>
                  <a:srgbClr val="FF0000"/>
                </a:solidFill>
                <a:latin typeface="仿宋" panose="02010609060101010101" pitchFamily="49" charset="-122"/>
                <a:ea typeface="仿宋" panose="02010609060101010101" pitchFamily="49" charset="-122"/>
              </a:rPr>
              <a:t>，</a:t>
            </a:r>
            <a:endParaRPr lang="en-US" altLang="zh-CN" sz="2800" dirty="0" smtClean="0">
              <a:solidFill>
                <a:srgbClr val="FF0000"/>
              </a:solidFill>
              <a:latin typeface="仿宋" panose="02010609060101010101" pitchFamily="49" charset="-122"/>
              <a:ea typeface="仿宋" panose="02010609060101010101" pitchFamily="49" charset="-122"/>
            </a:endParaRPr>
          </a:p>
          <a:p>
            <a:r>
              <a:rPr lang="zh-CN" altLang="en-US" sz="2800" dirty="0">
                <a:solidFill>
                  <a:srgbClr val="FF0000"/>
                </a:solidFill>
                <a:latin typeface="仿宋" panose="02010609060101010101" pitchFamily="49" charset="-122"/>
                <a:ea typeface="仿宋" panose="02010609060101010101" pitchFamily="49" charset="-122"/>
              </a:rPr>
              <a:t>迟延交付违约金的计算方法如下：</a:t>
            </a:r>
          </a:p>
          <a:p>
            <a:endParaRPr lang="zh-CN" altLang="en-US" sz="2800" dirty="0">
              <a:solidFill>
                <a:srgbClr val="FF0000"/>
              </a:solidFill>
              <a:latin typeface="仿宋" panose="02010609060101010101" pitchFamily="49" charset="-122"/>
              <a:ea typeface="仿宋" panose="02010609060101010101" pitchFamily="49" charset="-122"/>
            </a:endParaRPr>
          </a:p>
          <a:p>
            <a:endParaRPr lang="zh-CN" altLang="en-US" sz="2800" dirty="0">
              <a:latin typeface="+mn-ea"/>
            </a:endParaRPr>
          </a:p>
        </p:txBody>
      </p:sp>
    </p:spTree>
    <p:extLst>
      <p:ext uri="{BB962C8B-B14F-4D97-AF65-F5344CB8AC3E}">
        <p14:creationId xmlns:p14="http://schemas.microsoft.com/office/powerpoint/2010/main" val="306391216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16632"/>
            <a:ext cx="8352928" cy="6453336"/>
          </a:xfrm>
        </p:spPr>
        <p:txBody>
          <a:bodyPr>
            <a:normAutofit/>
          </a:bodyPr>
          <a:lstStyle/>
          <a:p>
            <a:r>
              <a:rPr lang="zh-CN" altLang="en-US" sz="2800" dirty="0" smtClean="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1</a:t>
            </a:r>
            <a:r>
              <a:rPr lang="zh-CN" altLang="en-US" sz="2800" dirty="0">
                <a:latin typeface="仿宋" panose="02010609060101010101" pitchFamily="49" charset="-122"/>
                <a:ea typeface="仿宋" panose="02010609060101010101" pitchFamily="49" charset="-122"/>
              </a:rPr>
              <a:t>）从迟交的第一周到第四周，</a:t>
            </a:r>
            <a:r>
              <a:rPr lang="zh-CN" altLang="en-US" sz="2800" dirty="0">
                <a:solidFill>
                  <a:srgbClr val="FF0000"/>
                </a:solidFill>
                <a:latin typeface="仿宋" panose="02010609060101010101" pitchFamily="49" charset="-122"/>
                <a:ea typeface="仿宋" panose="02010609060101010101" pitchFamily="49" charset="-122"/>
              </a:rPr>
              <a:t>每周迟延交付违约金为迟交合同设备价格的 </a:t>
            </a:r>
            <a:r>
              <a:rPr lang="en-US" altLang="zh-CN" sz="2800" dirty="0">
                <a:solidFill>
                  <a:srgbClr val="FF0000"/>
                </a:solidFill>
                <a:latin typeface="仿宋" panose="02010609060101010101" pitchFamily="49" charset="-122"/>
                <a:ea typeface="仿宋" panose="02010609060101010101" pitchFamily="49" charset="-122"/>
              </a:rPr>
              <a:t>0.5%</a:t>
            </a:r>
            <a:r>
              <a:rPr lang="zh-CN" altLang="en-US" sz="2800" dirty="0">
                <a:solidFill>
                  <a:srgbClr val="FF0000"/>
                </a:solidFill>
                <a:latin typeface="仿宋" panose="02010609060101010101" pitchFamily="49" charset="-122"/>
                <a:ea typeface="仿宋" panose="02010609060101010101" pitchFamily="49" charset="-122"/>
              </a:rPr>
              <a:t>；</a:t>
            </a:r>
          </a:p>
          <a:p>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2</a:t>
            </a:r>
            <a:r>
              <a:rPr lang="zh-CN" altLang="en-US" sz="2800" dirty="0">
                <a:latin typeface="仿宋" panose="02010609060101010101" pitchFamily="49" charset="-122"/>
                <a:ea typeface="仿宋" panose="02010609060101010101" pitchFamily="49" charset="-122"/>
              </a:rPr>
              <a:t>）从迟交的第五周到第八周，每周迟延交付违约金为迟交合同设备价格</a:t>
            </a:r>
            <a:r>
              <a:rPr lang="zh-CN" altLang="en-US" sz="2800" dirty="0">
                <a:solidFill>
                  <a:srgbClr val="FF0000"/>
                </a:solidFill>
                <a:latin typeface="仿宋" panose="02010609060101010101" pitchFamily="49" charset="-122"/>
                <a:ea typeface="仿宋" panose="02010609060101010101" pitchFamily="49" charset="-122"/>
              </a:rPr>
              <a:t>的 </a:t>
            </a:r>
            <a:r>
              <a:rPr lang="en-US" altLang="zh-CN" sz="2800" dirty="0">
                <a:solidFill>
                  <a:srgbClr val="FF0000"/>
                </a:solidFill>
                <a:latin typeface="仿宋" panose="02010609060101010101" pitchFamily="49" charset="-122"/>
                <a:ea typeface="仿宋" panose="02010609060101010101" pitchFamily="49" charset="-122"/>
              </a:rPr>
              <a:t>1%</a:t>
            </a:r>
            <a:r>
              <a:rPr lang="zh-CN" altLang="en-US" sz="2800" dirty="0">
                <a:solidFill>
                  <a:srgbClr val="FF0000"/>
                </a:solidFill>
                <a:latin typeface="仿宋" panose="02010609060101010101" pitchFamily="49" charset="-122"/>
                <a:ea typeface="仿宋" panose="02010609060101010101" pitchFamily="49" charset="-122"/>
              </a:rPr>
              <a:t>；</a:t>
            </a:r>
          </a:p>
          <a:p>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3</a:t>
            </a:r>
            <a:r>
              <a:rPr lang="zh-CN" altLang="en-US" sz="2800" dirty="0">
                <a:latin typeface="仿宋" panose="02010609060101010101" pitchFamily="49" charset="-122"/>
                <a:ea typeface="仿宋" panose="02010609060101010101" pitchFamily="49" charset="-122"/>
              </a:rPr>
              <a:t>）从迟交第九周起，每周迟延交付违约金为迟交合同设备价格的 </a:t>
            </a:r>
            <a:r>
              <a:rPr lang="en-US" altLang="zh-CN" sz="2800" dirty="0">
                <a:solidFill>
                  <a:srgbClr val="FF0000"/>
                </a:solidFill>
                <a:latin typeface="仿宋" panose="02010609060101010101" pitchFamily="49" charset="-122"/>
                <a:ea typeface="仿宋" panose="02010609060101010101" pitchFamily="49" charset="-122"/>
              </a:rPr>
              <a:t>1.5%</a:t>
            </a:r>
            <a:r>
              <a:rPr lang="zh-CN" altLang="en-US" sz="2800" dirty="0">
                <a:latin typeface="仿宋" panose="02010609060101010101" pitchFamily="49" charset="-122"/>
                <a:ea typeface="仿宋" panose="02010609060101010101" pitchFamily="49" charset="-122"/>
              </a:rPr>
              <a:t>。</a:t>
            </a:r>
          </a:p>
          <a:p>
            <a:r>
              <a:rPr lang="zh-CN" altLang="en-US" sz="2800" dirty="0">
                <a:latin typeface="仿宋" panose="02010609060101010101" pitchFamily="49" charset="-122"/>
                <a:ea typeface="仿宋" panose="02010609060101010101" pitchFamily="49" charset="-122"/>
              </a:rPr>
              <a:t>在计算迟延交付违约金时，迟交不足一周的按一周计算。</a:t>
            </a:r>
            <a:r>
              <a:rPr lang="zh-CN" altLang="en-US" sz="2800" dirty="0">
                <a:solidFill>
                  <a:srgbClr val="FF0000"/>
                </a:solidFill>
                <a:latin typeface="仿宋" panose="02010609060101010101" pitchFamily="49" charset="-122"/>
                <a:ea typeface="仿宋" panose="02010609060101010101" pitchFamily="49" charset="-122"/>
              </a:rPr>
              <a:t>迟延交付违约金的总额不得超过合同价格的 </a:t>
            </a:r>
            <a:r>
              <a:rPr lang="en-US" altLang="zh-CN" sz="2800" dirty="0">
                <a:solidFill>
                  <a:srgbClr val="FF0000"/>
                </a:solidFill>
                <a:latin typeface="仿宋" panose="02010609060101010101" pitchFamily="49" charset="-122"/>
                <a:ea typeface="仿宋" panose="02010609060101010101" pitchFamily="49" charset="-122"/>
              </a:rPr>
              <a:t>10%</a:t>
            </a:r>
            <a:r>
              <a:rPr lang="zh-CN" altLang="en-US" sz="2800" dirty="0">
                <a:solidFill>
                  <a:srgbClr val="FF0000"/>
                </a:solidFill>
                <a:latin typeface="仿宋" panose="02010609060101010101" pitchFamily="49" charset="-122"/>
                <a:ea typeface="仿宋" panose="02010609060101010101" pitchFamily="49" charset="-122"/>
              </a:rPr>
              <a:t>。</a:t>
            </a:r>
            <a:r>
              <a:rPr lang="zh-CN" altLang="en-US" sz="2800" dirty="0">
                <a:latin typeface="仿宋" panose="02010609060101010101" pitchFamily="49" charset="-122"/>
                <a:ea typeface="仿宋" panose="02010609060101010101" pitchFamily="49" charset="-122"/>
              </a:rPr>
              <a:t>迟延交付违约金的支付不能免除卖方继续交付相关合同设备的义务，但如迟延交付必然导致合同设备安装、调试、考核、验收工作推迟的，相关工作应相应顺延</a:t>
            </a:r>
            <a:r>
              <a:rPr lang="zh-CN" altLang="en-US" sz="2800" dirty="0" smtClean="0">
                <a:latin typeface="仿宋" panose="02010609060101010101" pitchFamily="49" charset="-122"/>
                <a:ea typeface="仿宋" panose="02010609060101010101" pitchFamily="49" charset="-122"/>
              </a:rPr>
              <a:t>。</a:t>
            </a:r>
            <a:endParaRPr lang="en-US" altLang="zh-CN" sz="2800" dirty="0" smtClean="0">
              <a:latin typeface="仿宋" panose="02010609060101010101" pitchFamily="49" charset="-122"/>
              <a:ea typeface="仿宋" panose="02010609060101010101" pitchFamily="49" charset="-122"/>
            </a:endParaRPr>
          </a:p>
          <a:p>
            <a:r>
              <a:rPr lang="en-US" altLang="zh-CN" sz="2800" dirty="0">
                <a:latin typeface="+mn-ea"/>
              </a:rPr>
              <a:t>14.3 </a:t>
            </a:r>
            <a:r>
              <a:rPr lang="zh-CN" altLang="en-US" sz="2800" dirty="0" smtClean="0">
                <a:latin typeface="+mn-ea"/>
              </a:rPr>
              <a:t>款规定买方</a:t>
            </a:r>
            <a:r>
              <a:rPr lang="zh-CN" altLang="en-US" sz="2800" dirty="0">
                <a:latin typeface="+mn-ea"/>
              </a:rPr>
              <a:t>未能按合同约定支付合同价款</a:t>
            </a:r>
            <a:r>
              <a:rPr lang="zh-CN" altLang="en-US" sz="2800" dirty="0" smtClean="0">
                <a:latin typeface="+mn-ea"/>
              </a:rPr>
              <a:t>的依照上述办法支付</a:t>
            </a:r>
            <a:r>
              <a:rPr lang="zh-CN" altLang="en-US" sz="2800" dirty="0" smtClean="0">
                <a:solidFill>
                  <a:srgbClr val="FF0000"/>
                </a:solidFill>
                <a:latin typeface="+mn-ea"/>
              </a:rPr>
              <a:t>延迟支违约金</a:t>
            </a:r>
            <a:r>
              <a:rPr lang="zh-CN" altLang="en-US" sz="2800" dirty="0" smtClean="0">
                <a:latin typeface="+mn-ea"/>
              </a:rPr>
              <a:t>。</a:t>
            </a:r>
            <a:endParaRPr lang="zh-CN" altLang="en-US" sz="2800" dirty="0">
              <a:latin typeface="+mn-ea"/>
            </a:endParaRPr>
          </a:p>
          <a:p>
            <a:endParaRPr lang="zh-CN" altLang="en-US" dirty="0"/>
          </a:p>
        </p:txBody>
      </p:sp>
    </p:spTree>
    <p:extLst>
      <p:ext uri="{BB962C8B-B14F-4D97-AF65-F5344CB8AC3E}">
        <p14:creationId xmlns:p14="http://schemas.microsoft.com/office/powerpoint/2010/main" val="45102510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764704"/>
            <a:ext cx="8219256" cy="5361459"/>
          </a:xfrm>
        </p:spPr>
        <p:txBody>
          <a:bodyPr>
            <a:normAutofit/>
          </a:bodyPr>
          <a:lstStyle/>
          <a:p>
            <a:r>
              <a:rPr lang="zh-CN" altLang="en-US" sz="2800" dirty="0" smtClean="0">
                <a:latin typeface="+mn-ea"/>
              </a:rPr>
              <a:t>材料标准文件：</a:t>
            </a:r>
            <a:endParaRPr lang="en-US" altLang="zh-CN" sz="2800" dirty="0" smtClean="0">
              <a:latin typeface="+mn-ea"/>
            </a:endParaRPr>
          </a:p>
          <a:p>
            <a:r>
              <a:rPr lang="en-US" altLang="zh-CN" sz="2800" dirty="0" smtClean="0">
                <a:latin typeface="+mn-ea"/>
              </a:rPr>
              <a:t>10.2 </a:t>
            </a:r>
            <a:r>
              <a:rPr lang="zh-CN" altLang="zh-CN" sz="2800" dirty="0">
                <a:latin typeface="仿宋" panose="02010609060101010101" pitchFamily="49" charset="-122"/>
                <a:ea typeface="仿宋" panose="02010609060101010101" pitchFamily="49" charset="-122"/>
              </a:rPr>
              <a:t>卖方未能按时交付合同材料的，应向买方支付迟延交货违约金。卖方支付迟延交货</a:t>
            </a:r>
            <a:r>
              <a:rPr lang="zh-CN" altLang="zh-CN" sz="2800" dirty="0" smtClean="0">
                <a:latin typeface="仿宋" panose="02010609060101010101" pitchFamily="49" charset="-122"/>
                <a:ea typeface="仿宋" panose="02010609060101010101" pitchFamily="49" charset="-122"/>
              </a:rPr>
              <a:t>违约金</a:t>
            </a:r>
            <a:r>
              <a:rPr lang="zh-CN" altLang="zh-CN" sz="2800" dirty="0">
                <a:latin typeface="仿宋" panose="02010609060101010101" pitchFamily="49" charset="-122"/>
                <a:ea typeface="仿宋" panose="02010609060101010101" pitchFamily="49" charset="-122"/>
              </a:rPr>
              <a:t>，不能免除其继续交付合同材料的义务。除专用合同条款另有约定外，迟延交付违约金计</a:t>
            </a:r>
          </a:p>
          <a:p>
            <a:r>
              <a:rPr lang="zh-CN" altLang="zh-CN" sz="2800" dirty="0">
                <a:latin typeface="仿宋" panose="02010609060101010101" pitchFamily="49" charset="-122"/>
                <a:ea typeface="仿宋" panose="02010609060101010101" pitchFamily="49" charset="-122"/>
              </a:rPr>
              <a:t>算方法如下：</a:t>
            </a:r>
          </a:p>
          <a:p>
            <a:r>
              <a:rPr lang="zh-CN" altLang="zh-CN" sz="2800" dirty="0">
                <a:latin typeface="仿宋" panose="02010609060101010101" pitchFamily="49" charset="-122"/>
                <a:ea typeface="仿宋" panose="02010609060101010101" pitchFamily="49" charset="-122"/>
              </a:rPr>
              <a:t>延迟交付违约金</a:t>
            </a:r>
            <a:r>
              <a:rPr lang="en-US" altLang="zh-CN" sz="2800" dirty="0">
                <a:latin typeface="仿宋" panose="02010609060101010101" pitchFamily="49" charset="-122"/>
                <a:ea typeface="仿宋" panose="02010609060101010101" pitchFamily="49" charset="-122"/>
              </a:rPr>
              <a:t>=</a:t>
            </a:r>
            <a:r>
              <a:rPr lang="zh-CN" altLang="zh-CN" sz="2800" dirty="0">
                <a:solidFill>
                  <a:srgbClr val="FF0000"/>
                </a:solidFill>
                <a:latin typeface="仿宋" panose="02010609060101010101" pitchFamily="49" charset="-122"/>
                <a:ea typeface="仿宋" panose="02010609060101010101" pitchFamily="49" charset="-122"/>
              </a:rPr>
              <a:t>延迟交付材料金额×</a:t>
            </a:r>
            <a:r>
              <a:rPr lang="en-US" altLang="zh-CN" sz="2800" dirty="0">
                <a:solidFill>
                  <a:srgbClr val="FF0000"/>
                </a:solidFill>
                <a:latin typeface="仿宋" panose="02010609060101010101" pitchFamily="49" charset="-122"/>
                <a:ea typeface="仿宋" panose="02010609060101010101" pitchFamily="49" charset="-122"/>
              </a:rPr>
              <a:t>0.08%</a:t>
            </a:r>
            <a:r>
              <a:rPr lang="zh-CN" altLang="zh-CN" sz="2800" dirty="0">
                <a:solidFill>
                  <a:srgbClr val="FF0000"/>
                </a:solidFill>
                <a:latin typeface="仿宋" panose="02010609060101010101" pitchFamily="49" charset="-122"/>
                <a:ea typeface="仿宋" panose="02010609060101010101" pitchFamily="49" charset="-122"/>
              </a:rPr>
              <a:t>×延迟交货天数。</a:t>
            </a:r>
          </a:p>
          <a:p>
            <a:pPr algn="r"/>
            <a:r>
              <a:rPr lang="zh-CN" altLang="zh-CN" sz="2800" dirty="0">
                <a:latin typeface="仿宋" panose="02010609060101010101" pitchFamily="49" charset="-122"/>
                <a:ea typeface="仿宋" panose="02010609060101010101" pitchFamily="49" charset="-122"/>
              </a:rPr>
              <a:t>迟延交付违约金的最高限额为合同价格的 </a:t>
            </a:r>
            <a:r>
              <a:rPr lang="en-US" altLang="zh-CN" sz="2800" dirty="0">
                <a:latin typeface="仿宋" panose="02010609060101010101" pitchFamily="49" charset="-122"/>
                <a:ea typeface="仿宋" panose="02010609060101010101" pitchFamily="49" charset="-122"/>
              </a:rPr>
              <a:t>10%</a:t>
            </a:r>
            <a:r>
              <a:rPr lang="zh-CN" altLang="zh-CN" sz="2800" dirty="0" smtClean="0">
                <a:latin typeface="仿宋" panose="02010609060101010101" pitchFamily="49" charset="-122"/>
                <a:ea typeface="仿宋" panose="02010609060101010101" pitchFamily="49" charset="-122"/>
              </a:rPr>
              <a:t>。</a:t>
            </a:r>
            <a:endParaRPr lang="en-US" altLang="zh-CN" sz="2800" dirty="0" smtClean="0">
              <a:latin typeface="仿宋" panose="02010609060101010101" pitchFamily="49" charset="-122"/>
              <a:ea typeface="仿宋" panose="02010609060101010101" pitchFamily="49" charset="-122"/>
            </a:endParaRPr>
          </a:p>
          <a:p>
            <a:r>
              <a:rPr lang="en-US" altLang="zh-CN" sz="2800" dirty="0"/>
              <a:t>10.3 </a:t>
            </a:r>
            <a:r>
              <a:rPr lang="zh-CN" altLang="en-US" sz="2800" dirty="0" smtClean="0"/>
              <a:t>规定</a:t>
            </a:r>
            <a:r>
              <a:rPr lang="zh-CN" altLang="zh-CN" sz="2800" dirty="0" smtClean="0"/>
              <a:t>买方</a:t>
            </a:r>
            <a:r>
              <a:rPr lang="zh-CN" altLang="zh-CN" sz="2800" dirty="0"/>
              <a:t>未能按合同约定支付合同价款</a:t>
            </a:r>
            <a:r>
              <a:rPr lang="zh-CN" altLang="zh-CN" sz="2800" dirty="0" smtClean="0"/>
              <a:t>的</a:t>
            </a:r>
            <a:r>
              <a:rPr lang="zh-CN" altLang="en-US" sz="2800" dirty="0" smtClean="0"/>
              <a:t>延迟付款违约金计算方法同上。</a:t>
            </a:r>
            <a:endParaRPr lang="zh-CN" altLang="zh-CN" sz="28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221900587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332656"/>
            <a:ext cx="8280920" cy="6192688"/>
          </a:xfrm>
        </p:spPr>
        <p:txBody>
          <a:bodyPr>
            <a:normAutofit/>
          </a:bodyPr>
          <a:lstStyle/>
          <a:p>
            <a:r>
              <a:rPr lang="en-US" altLang="zh-CN" sz="2800" dirty="0" smtClean="0">
                <a:latin typeface="黑体" panose="02010609060101010101" pitchFamily="49" charset="-122"/>
                <a:ea typeface="黑体" panose="02010609060101010101" pitchFamily="49" charset="-122"/>
              </a:rPr>
              <a:t>11</a:t>
            </a:r>
            <a:r>
              <a:rPr lang="zh-CN" altLang="en-US" sz="2800" dirty="0" smtClean="0">
                <a:latin typeface="黑体" panose="02010609060101010101" pitchFamily="49" charset="-122"/>
                <a:ea typeface="黑体" panose="02010609060101010101" pitchFamily="49" charset="-122"/>
              </a:rPr>
              <a:t>、合同的解除</a:t>
            </a:r>
            <a:endParaRPr lang="en-US" altLang="zh-CN" sz="2800" dirty="0" smtClean="0">
              <a:latin typeface="黑体" panose="02010609060101010101" pitchFamily="49" charset="-122"/>
              <a:ea typeface="黑体" panose="02010609060101010101" pitchFamily="49" charset="-122"/>
            </a:endParaRPr>
          </a:p>
          <a:p>
            <a:r>
              <a:rPr lang="zh-CN" altLang="zh-CN" sz="2800" dirty="0"/>
              <a:t>除专用合同条款另有约定外，有下述情形之一，当事人可发出书面通知全部或部分地</a:t>
            </a:r>
            <a:r>
              <a:rPr lang="zh-CN" altLang="zh-CN" sz="2800" dirty="0" smtClean="0"/>
              <a:t>解除合同</a:t>
            </a:r>
            <a:r>
              <a:rPr lang="zh-CN" altLang="zh-CN" sz="2800" dirty="0"/>
              <a:t>，合同自通知到达对方时全部或部分地解除：</a:t>
            </a:r>
          </a:p>
          <a:p>
            <a:pPr marL="0" indent="0">
              <a:buNone/>
            </a:pPr>
            <a:r>
              <a:rPr lang="zh-CN" altLang="en-US" sz="2800" dirty="0" smtClean="0"/>
              <a:t>（</a:t>
            </a:r>
            <a:r>
              <a:rPr lang="en-US" altLang="zh-CN" sz="2800" dirty="0"/>
              <a:t>1</a:t>
            </a:r>
            <a:r>
              <a:rPr lang="zh-CN" altLang="en-US" sz="2800" dirty="0"/>
              <a:t>）卖方迟延交付合同设备超过 </a:t>
            </a:r>
            <a:r>
              <a:rPr lang="en-US" altLang="zh-CN" sz="2800" dirty="0"/>
              <a:t>3 </a:t>
            </a:r>
            <a:r>
              <a:rPr lang="zh-CN" altLang="en-US" sz="2800" dirty="0"/>
              <a:t>个月</a:t>
            </a:r>
            <a:r>
              <a:rPr lang="zh-CN" altLang="en-US" sz="2800" dirty="0" smtClean="0"/>
              <a:t>；</a:t>
            </a:r>
            <a:endParaRPr lang="en-US" altLang="zh-CN" sz="2800" dirty="0" smtClean="0"/>
          </a:p>
          <a:p>
            <a:pPr marL="0" indent="0">
              <a:buNone/>
            </a:pPr>
            <a:r>
              <a:rPr lang="zh-CN" altLang="en-US" sz="2800" dirty="0"/>
              <a:t>（</a:t>
            </a:r>
            <a:r>
              <a:rPr lang="en-US" altLang="zh-CN" sz="2800" dirty="0"/>
              <a:t>2</a:t>
            </a:r>
            <a:r>
              <a:rPr lang="zh-CN" altLang="en-US" sz="2800" dirty="0"/>
              <a:t>）合同设备由于卖方</a:t>
            </a:r>
            <a:r>
              <a:rPr lang="zh-CN" altLang="en-US" sz="2800" dirty="0" smtClean="0"/>
              <a:t>原因不能达到要求且无法协商一致的；</a:t>
            </a:r>
            <a:endParaRPr lang="en-US" altLang="zh-CN" sz="2800" dirty="0" smtClean="0"/>
          </a:p>
          <a:p>
            <a:pPr marL="0" indent="0">
              <a:buNone/>
            </a:pPr>
            <a:r>
              <a:rPr lang="zh-CN" altLang="en-US" sz="2800" dirty="0"/>
              <a:t>（</a:t>
            </a:r>
            <a:r>
              <a:rPr lang="en-US" altLang="zh-CN" sz="2800" dirty="0"/>
              <a:t>3</a:t>
            </a:r>
            <a:r>
              <a:rPr lang="zh-CN" altLang="en-US" sz="2800" dirty="0"/>
              <a:t>）买方迟延付款超过 </a:t>
            </a:r>
            <a:r>
              <a:rPr lang="en-US" altLang="zh-CN" sz="2800" dirty="0"/>
              <a:t>3 </a:t>
            </a:r>
            <a:r>
              <a:rPr lang="zh-CN" altLang="en-US" sz="2800" dirty="0"/>
              <a:t>个月；</a:t>
            </a:r>
          </a:p>
          <a:p>
            <a:pPr marL="0" indent="0">
              <a:buNone/>
            </a:pPr>
            <a:r>
              <a:rPr lang="zh-CN" altLang="en-US" sz="2800" dirty="0"/>
              <a:t>（</a:t>
            </a:r>
            <a:r>
              <a:rPr lang="en-US" altLang="zh-CN" sz="2800" dirty="0"/>
              <a:t>4</a:t>
            </a:r>
            <a:r>
              <a:rPr lang="zh-CN" altLang="en-US" sz="2800" dirty="0"/>
              <a:t>）合同一方当事人未能履行合同项下任何其它</a:t>
            </a:r>
            <a:r>
              <a:rPr lang="zh-CN" altLang="en-US" sz="2800" dirty="0" smtClean="0"/>
              <a:t>义务不利合同实质履行且</a:t>
            </a:r>
            <a:r>
              <a:rPr lang="en-US" altLang="zh-CN" sz="2800" dirty="0" smtClean="0"/>
              <a:t>14</a:t>
            </a:r>
            <a:r>
              <a:rPr lang="zh-CN" altLang="en-US" sz="2800" dirty="0" smtClean="0"/>
              <a:t>日内未能补救；</a:t>
            </a:r>
            <a:endParaRPr lang="en-US" altLang="zh-CN" sz="2800" dirty="0" smtClean="0"/>
          </a:p>
          <a:p>
            <a:pPr marL="0" indent="0">
              <a:buNone/>
            </a:pPr>
            <a:r>
              <a:rPr lang="zh-CN" altLang="en-US" sz="2800" dirty="0" smtClean="0"/>
              <a:t>（</a:t>
            </a:r>
            <a:r>
              <a:rPr lang="en-US" altLang="zh-CN" sz="2800" dirty="0" smtClean="0"/>
              <a:t>5</a:t>
            </a:r>
            <a:r>
              <a:rPr lang="zh-CN" altLang="en-US" sz="2800" dirty="0"/>
              <a:t>）合同一方出现破产、清算、资不抵债、成为失信被执行人等可能丧失履约</a:t>
            </a:r>
            <a:r>
              <a:rPr lang="zh-CN" altLang="en-US" sz="2800" dirty="0" smtClean="0"/>
              <a:t>能力的</a:t>
            </a:r>
            <a:r>
              <a:rPr lang="zh-CN" altLang="en-US" sz="2800" dirty="0"/>
              <a:t>情形，且未能提供令对方满意的履约保证金。</a:t>
            </a:r>
          </a:p>
          <a:p>
            <a:pPr marL="0" indent="0">
              <a:buNone/>
            </a:pPr>
            <a:endParaRPr lang="zh-CN" altLang="en-US" sz="2800" dirty="0"/>
          </a:p>
        </p:txBody>
      </p:sp>
    </p:spTree>
    <p:extLst>
      <p:ext uri="{BB962C8B-B14F-4D97-AF65-F5344CB8AC3E}">
        <p14:creationId xmlns:p14="http://schemas.microsoft.com/office/powerpoint/2010/main" val="165671761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548680"/>
            <a:ext cx="8219256" cy="5904656"/>
          </a:xfrm>
        </p:spPr>
        <p:txBody>
          <a:bodyPr>
            <a:normAutofit/>
          </a:bodyPr>
          <a:lstStyle/>
          <a:p>
            <a:r>
              <a:rPr lang="zh-CN" altLang="en-US" sz="2800" dirty="0" smtClean="0">
                <a:solidFill>
                  <a:srgbClr val="FF0000"/>
                </a:solidFill>
                <a:latin typeface="微软雅黑" panose="020B0503020204020204" pitchFamily="34" charset="-122"/>
                <a:ea typeface="微软雅黑" panose="020B0503020204020204" pitchFamily="34" charset="-122"/>
              </a:rPr>
              <a:t>五、</a:t>
            </a:r>
            <a:r>
              <a:rPr lang="zh-CN" altLang="en-US" sz="2800" dirty="0" smtClean="0">
                <a:solidFill>
                  <a:srgbClr val="FF0000"/>
                </a:solidFill>
                <a:latin typeface="微软雅黑" panose="020B0503020204020204" pitchFamily="34" charset="-122"/>
                <a:ea typeface="微软雅黑" panose="020B0503020204020204" pitchFamily="34" charset="-122"/>
              </a:rPr>
              <a:t>勘察、设计、监理标准</a:t>
            </a:r>
            <a:r>
              <a:rPr lang="zh-CN" altLang="en-US" sz="2800" dirty="0">
                <a:solidFill>
                  <a:srgbClr val="FF0000"/>
                </a:solidFill>
                <a:latin typeface="微软雅黑" panose="020B0503020204020204" pitchFamily="34" charset="-122"/>
                <a:ea typeface="微软雅黑" panose="020B0503020204020204" pitchFamily="34" charset="-122"/>
              </a:rPr>
              <a:t>文件的</a:t>
            </a:r>
            <a:r>
              <a:rPr lang="zh-CN" altLang="en-US" sz="2800" dirty="0" smtClean="0">
                <a:solidFill>
                  <a:srgbClr val="FF0000"/>
                </a:solidFill>
                <a:latin typeface="微软雅黑" panose="020B0503020204020204" pitchFamily="34" charset="-122"/>
                <a:ea typeface="微软雅黑" panose="020B0503020204020204" pitchFamily="34" charset="-122"/>
              </a:rPr>
              <a:t>解析</a:t>
            </a:r>
            <a:endParaRPr lang="en-US" altLang="zh-CN" sz="2800" dirty="0" smtClean="0">
              <a:solidFill>
                <a:srgbClr val="FF0000"/>
              </a:solidFill>
              <a:latin typeface="微软雅黑" panose="020B0503020204020204" pitchFamily="34" charset="-122"/>
              <a:ea typeface="微软雅黑" panose="020B0503020204020204" pitchFamily="34" charset="-122"/>
            </a:endParaRPr>
          </a:p>
          <a:p>
            <a:r>
              <a:rPr lang="zh-CN" altLang="en-US" sz="2800" dirty="0" smtClean="0">
                <a:latin typeface="+mn-ea"/>
              </a:rPr>
              <a:t>标准勘察、设计、监理招标文件</a:t>
            </a:r>
            <a:r>
              <a:rPr lang="zh-CN" altLang="en-US" sz="2800" dirty="0">
                <a:latin typeface="+mn-ea"/>
              </a:rPr>
              <a:t>的</a:t>
            </a:r>
            <a:r>
              <a:rPr lang="zh-CN" altLang="en-US" sz="2800" dirty="0" smtClean="0">
                <a:latin typeface="+mn-ea"/>
              </a:rPr>
              <a:t>适用范围是</a:t>
            </a:r>
            <a:r>
              <a:rPr lang="zh-CN" altLang="en-US" sz="2800" dirty="0">
                <a:latin typeface="+mn-ea"/>
              </a:rPr>
              <a:t>指为完成工程所需的勘察、设计、监理等服务</a:t>
            </a:r>
            <a:r>
              <a:rPr lang="zh-CN" altLang="en-US" sz="2800" dirty="0" smtClean="0">
                <a:latin typeface="+mn-ea"/>
              </a:rPr>
              <a:t>。</a:t>
            </a:r>
            <a:endParaRPr lang="en-US" altLang="zh-CN" sz="2800" dirty="0" smtClean="0">
              <a:latin typeface="+mn-ea"/>
            </a:endParaRPr>
          </a:p>
          <a:p>
            <a:r>
              <a:rPr lang="zh-CN" altLang="en-US" sz="2800" dirty="0">
                <a:latin typeface="+mn-ea"/>
              </a:rPr>
              <a:t>该</a:t>
            </a:r>
            <a:r>
              <a:rPr lang="zh-CN" altLang="en-US" sz="2800" dirty="0" smtClean="0">
                <a:latin typeface="+mn-ea"/>
              </a:rPr>
              <a:t>类项目的标的属于“产出型”，即采购人不能在采购时直接看到采购结果，因而和“投入型”的货物相比，采购人承担的风险责任较大。反映在招标文件中，确定需求后如何将其设置为准确的商务和技术条件比较困难，因为，这类服务项目的关键因素是服务人员的能力水平，对人的能力评价一般只能参照过去的业绩或反映其能力信号系统：学历、职称等评价，因而，项目价格一般也不是主要评审因素。评审方法只有综合评估法一种。</a:t>
            </a:r>
            <a:endParaRPr lang="zh-CN" altLang="en-US" sz="2800" dirty="0">
              <a:latin typeface="+mn-ea"/>
            </a:endParaRPr>
          </a:p>
          <a:p>
            <a:endParaRPr lang="en-US" altLang="zh-CN" sz="2800" dirty="0">
              <a:latin typeface="+mn-ea"/>
            </a:endParaRPr>
          </a:p>
        </p:txBody>
      </p:sp>
    </p:spTree>
    <p:extLst>
      <p:ext uri="{BB962C8B-B14F-4D97-AF65-F5344CB8AC3E}">
        <p14:creationId xmlns:p14="http://schemas.microsoft.com/office/powerpoint/2010/main" val="393332809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332656"/>
            <a:ext cx="8208912" cy="5976664"/>
          </a:xfrm>
        </p:spPr>
        <p:txBody>
          <a:bodyPr>
            <a:normAutofit lnSpcReduction="10000"/>
          </a:bodyPr>
          <a:lstStyle/>
          <a:p>
            <a:r>
              <a:rPr lang="zh-CN" altLang="en-US" sz="2800" dirty="0" smtClean="0">
                <a:latin typeface="微软雅黑" panose="020B0503020204020204" pitchFamily="34" charset="-122"/>
                <a:ea typeface="微软雅黑" panose="020B0503020204020204" pitchFamily="34" charset="-122"/>
              </a:rPr>
              <a:t>（一）投标人须知</a:t>
            </a:r>
            <a:endParaRPr lang="en-US" altLang="zh-CN" sz="2800" dirty="0" smtClean="0">
              <a:latin typeface="微软雅黑" panose="020B0503020204020204" pitchFamily="34" charset="-122"/>
              <a:ea typeface="微软雅黑" panose="020B0503020204020204" pitchFamily="34" charset="-122"/>
            </a:endParaRPr>
          </a:p>
          <a:p>
            <a:r>
              <a:rPr lang="en-US" altLang="zh-CN" sz="2800" dirty="0" smtClean="0">
                <a:latin typeface="+mn-ea"/>
              </a:rPr>
              <a:t>1</a:t>
            </a:r>
            <a:r>
              <a:rPr lang="zh-CN" altLang="en-US" sz="2800" dirty="0" smtClean="0">
                <a:latin typeface="+mn-ea"/>
              </a:rPr>
              <a:t>、三个文件内容基本一致，在前附表中不同点主要有：</a:t>
            </a:r>
            <a:endParaRPr lang="en-US" altLang="zh-CN" sz="2800" dirty="0" smtClean="0">
              <a:latin typeface="+mn-ea"/>
            </a:endParaRPr>
          </a:p>
          <a:p>
            <a:r>
              <a:rPr lang="zh-CN" altLang="en-US" sz="2800" dirty="0" smtClean="0">
                <a:latin typeface="+mn-ea"/>
              </a:rPr>
              <a:t>（</a:t>
            </a:r>
            <a:r>
              <a:rPr lang="en-US" altLang="zh-CN" sz="2800" dirty="0" smtClean="0">
                <a:latin typeface="+mn-ea"/>
              </a:rPr>
              <a:t>1</a:t>
            </a:r>
            <a:r>
              <a:rPr lang="zh-CN" altLang="en-US" sz="2800" dirty="0" smtClean="0">
                <a:latin typeface="+mn-ea"/>
              </a:rPr>
              <a:t>）在设计招标文件中</a:t>
            </a:r>
            <a:r>
              <a:rPr lang="en-US" altLang="zh-CN" sz="2800" dirty="0" smtClean="0">
                <a:latin typeface="+mn-ea"/>
              </a:rPr>
              <a:t>7.6</a:t>
            </a:r>
            <a:r>
              <a:rPr lang="zh-CN" altLang="en-US" sz="2800" dirty="0" smtClean="0">
                <a:latin typeface="+mn-ea"/>
              </a:rPr>
              <a:t>项有</a:t>
            </a:r>
            <a:r>
              <a:rPr lang="zh-CN" altLang="en-US" sz="2800" dirty="0" smtClean="0">
                <a:solidFill>
                  <a:srgbClr val="FF0000"/>
                </a:solidFill>
                <a:latin typeface="+mn-ea"/>
              </a:rPr>
              <a:t>技术成果经济补偿的内容，</a:t>
            </a:r>
            <a:r>
              <a:rPr lang="zh-CN" altLang="en-US" sz="2800" dirty="0" smtClean="0">
                <a:latin typeface="+mn-ea"/>
              </a:rPr>
              <a:t>其余两个文件无须此要求。</a:t>
            </a:r>
            <a:endParaRPr lang="en-US" altLang="zh-CN" sz="2800" dirty="0" smtClean="0">
              <a:latin typeface="+mn-ea"/>
            </a:endParaRPr>
          </a:p>
          <a:p>
            <a:r>
              <a:rPr lang="zh-CN" altLang="en-US" sz="2800" dirty="0" smtClean="0">
                <a:latin typeface="+mn-ea"/>
              </a:rPr>
              <a:t>在投标人须知正文做了说明：</a:t>
            </a:r>
            <a:endParaRPr lang="en-US" altLang="zh-CN" sz="2800" dirty="0" smtClean="0">
              <a:latin typeface="+mn-ea"/>
            </a:endParaRPr>
          </a:p>
          <a:p>
            <a:r>
              <a:rPr lang="en-US" altLang="zh-CN" sz="2800" dirty="0" smtClean="0">
                <a:latin typeface="+mn-ea"/>
              </a:rPr>
              <a:t>7.6 </a:t>
            </a:r>
            <a:r>
              <a:rPr lang="zh-CN" altLang="en-US" sz="2800" dirty="0">
                <a:latin typeface="+mn-ea"/>
              </a:rPr>
              <a:t>技术成果经济</a:t>
            </a:r>
            <a:r>
              <a:rPr lang="zh-CN" altLang="en-US" sz="2800" dirty="0" smtClean="0">
                <a:latin typeface="+mn-ea"/>
              </a:rPr>
              <a:t>补偿</a:t>
            </a:r>
            <a:endParaRPr lang="zh-CN" altLang="en-US" sz="2800" dirty="0">
              <a:latin typeface="+mn-ea"/>
            </a:endParaRPr>
          </a:p>
          <a:p>
            <a:r>
              <a:rPr lang="zh-CN" altLang="en-US" sz="2800" dirty="0">
                <a:latin typeface="华文仿宋" panose="02010600040101010101" pitchFamily="2" charset="-122"/>
                <a:ea typeface="华文仿宋" panose="02010600040101010101" pitchFamily="2" charset="-122"/>
              </a:rPr>
              <a:t>招标人对符合招标文件规定的未中标人的技术成果进行补偿的，招标人将按投标人须知前 附表规定的标准给予经济补偿，未中标人在投标文件中声明放弃技术成果经济补偿费的除外。 招标人将于中标通知书发出后 </a:t>
            </a:r>
            <a:r>
              <a:rPr lang="en-US" altLang="zh-CN" sz="2800" dirty="0">
                <a:latin typeface="华文仿宋" panose="02010600040101010101" pitchFamily="2" charset="-122"/>
                <a:ea typeface="华文仿宋" panose="02010600040101010101" pitchFamily="2" charset="-122"/>
              </a:rPr>
              <a:t>30 </a:t>
            </a:r>
            <a:r>
              <a:rPr lang="zh-CN" altLang="en-US" sz="2800" dirty="0">
                <a:latin typeface="华文仿宋" panose="02010600040101010101" pitchFamily="2" charset="-122"/>
                <a:ea typeface="华文仿宋" panose="02010600040101010101" pitchFamily="2" charset="-122"/>
              </a:rPr>
              <a:t>日内向未中标人支付技术成果经济补偿费。</a:t>
            </a:r>
          </a:p>
          <a:p>
            <a:endParaRPr lang="en-US" altLang="zh-CN" sz="2800" dirty="0" smtClean="0">
              <a:latin typeface="+mn-ea"/>
            </a:endParaRPr>
          </a:p>
        </p:txBody>
      </p:sp>
    </p:spTree>
    <p:extLst>
      <p:ext uri="{BB962C8B-B14F-4D97-AF65-F5344CB8AC3E}">
        <p14:creationId xmlns:p14="http://schemas.microsoft.com/office/powerpoint/2010/main" val="164968868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76672"/>
            <a:ext cx="8280920" cy="5904656"/>
          </a:xfrm>
        </p:spPr>
        <p:txBody>
          <a:bodyPr/>
          <a:lstStyle/>
          <a:p>
            <a:r>
              <a:rPr lang="zh-CN" altLang="en-US" sz="2800" dirty="0">
                <a:latin typeface="+mn-ea"/>
              </a:rPr>
              <a:t>（</a:t>
            </a:r>
            <a:r>
              <a:rPr lang="en-US" altLang="zh-CN" sz="2800" dirty="0">
                <a:latin typeface="+mn-ea"/>
              </a:rPr>
              <a:t>2</a:t>
            </a:r>
            <a:r>
              <a:rPr lang="zh-CN" altLang="en-US" sz="2800" dirty="0">
                <a:latin typeface="+mn-ea"/>
              </a:rPr>
              <a:t>）</a:t>
            </a:r>
            <a:r>
              <a:rPr lang="en-US" altLang="zh-CN" sz="2800" dirty="0">
                <a:latin typeface="+mn-ea"/>
              </a:rPr>
              <a:t>1.4.1</a:t>
            </a:r>
            <a:r>
              <a:rPr lang="zh-CN" altLang="en-US" sz="2800" dirty="0">
                <a:latin typeface="+mn-ea"/>
              </a:rPr>
              <a:t>项对投标人投标人资质条件、能力、信誉中的第（</a:t>
            </a:r>
            <a:r>
              <a:rPr lang="en-US" altLang="zh-CN" sz="2800" dirty="0">
                <a:latin typeface="+mn-ea"/>
              </a:rPr>
              <a:t>5</a:t>
            </a:r>
            <a:r>
              <a:rPr lang="zh-CN" altLang="en-US" sz="2800" dirty="0">
                <a:latin typeface="+mn-ea"/>
              </a:rPr>
              <a:t>）（</a:t>
            </a:r>
            <a:r>
              <a:rPr lang="en-US" altLang="zh-CN" sz="2800" dirty="0">
                <a:latin typeface="+mn-ea"/>
              </a:rPr>
              <a:t>6</a:t>
            </a:r>
            <a:r>
              <a:rPr lang="zh-CN" altLang="en-US" sz="2800" dirty="0">
                <a:latin typeface="+mn-ea"/>
              </a:rPr>
              <a:t>）（</a:t>
            </a:r>
            <a:r>
              <a:rPr lang="en-US" altLang="zh-CN" sz="2800" dirty="0">
                <a:latin typeface="+mn-ea"/>
              </a:rPr>
              <a:t>7</a:t>
            </a:r>
            <a:r>
              <a:rPr lang="zh-CN" altLang="en-US" sz="2800" dirty="0">
                <a:latin typeface="+mn-ea"/>
              </a:rPr>
              <a:t>）或（</a:t>
            </a:r>
            <a:r>
              <a:rPr lang="en-US" altLang="zh-CN" sz="2800" dirty="0">
                <a:latin typeface="+mn-ea"/>
              </a:rPr>
              <a:t>8</a:t>
            </a:r>
            <a:r>
              <a:rPr lang="zh-CN" altLang="en-US" sz="2800" dirty="0">
                <a:latin typeface="+mn-ea"/>
              </a:rPr>
              <a:t>）项不同</a:t>
            </a:r>
            <a:r>
              <a:rPr lang="zh-CN" altLang="en-US" sz="2800" dirty="0" smtClean="0">
                <a:latin typeface="+mn-ea"/>
              </a:rPr>
              <a:t>。</a:t>
            </a:r>
            <a:endParaRPr lang="en-US" altLang="zh-CN" sz="2800" dirty="0" smtClean="0">
              <a:latin typeface="+mn-ea"/>
            </a:endParaRPr>
          </a:p>
          <a:p>
            <a:endParaRPr lang="en-US" altLang="zh-CN" sz="2800" dirty="0" smtClean="0">
              <a:latin typeface="+mn-ea"/>
            </a:endParaRPr>
          </a:p>
          <a:p>
            <a:endParaRPr lang="en-US" altLang="zh-CN" sz="2800" dirty="0">
              <a:latin typeface="+mn-ea"/>
            </a:endParaRPr>
          </a:p>
          <a:p>
            <a:endParaRPr lang="zh-CN" altLang="en-US" dirty="0">
              <a:latin typeface="+mn-ea"/>
            </a:endParaRPr>
          </a:p>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807"/>
            <a:ext cx="9144000" cy="417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98536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620688"/>
            <a:ext cx="8219256" cy="5505475"/>
          </a:xfrm>
        </p:spPr>
        <p:txBody>
          <a:bodyPr/>
          <a:lstStyle/>
          <a:p>
            <a:r>
              <a:rPr lang="en-US" altLang="zh-CN" sz="2800" dirty="0" smtClean="0"/>
              <a:t>2</a:t>
            </a:r>
            <a:r>
              <a:rPr lang="zh-CN" altLang="en-US" sz="2800" dirty="0" smtClean="0"/>
              <a:t>、投标人须知正文中关于对投标文件的规定</a:t>
            </a:r>
            <a:endParaRPr lang="en-US" altLang="zh-CN" sz="2800" dirty="0" smtClean="0"/>
          </a:p>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44960"/>
            <a:ext cx="9145016" cy="554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44653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548680"/>
            <a:ext cx="8291264" cy="5577483"/>
          </a:xfrm>
        </p:spPr>
        <p:txBody>
          <a:bodyPr>
            <a:normAutofit/>
          </a:bodyPr>
          <a:lstStyle/>
          <a:p>
            <a:r>
              <a:rPr lang="zh-CN" altLang="en-US" sz="2800" dirty="0" smtClean="0">
                <a:latin typeface="微软雅黑" panose="020B0503020204020204" pitchFamily="34" charset="-122"/>
                <a:ea typeface="微软雅黑" panose="020B0503020204020204" pitchFamily="34" charset="-122"/>
              </a:rPr>
              <a:t>（二）评标办法</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smtClean="0">
                <a:latin typeface="+mn-ea"/>
              </a:rPr>
              <a:t>沿用标准文件的通行规则，只有综合评估法一种。</a:t>
            </a:r>
            <a:endParaRPr lang="en-US" altLang="zh-CN" sz="2800" dirty="0" smtClean="0">
              <a:latin typeface="+mn-ea"/>
            </a:endParaRPr>
          </a:p>
          <a:p>
            <a:endParaRPr lang="zh-CN" altLang="en-US" sz="2800" dirty="0">
              <a:latin typeface="+mn-e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32856"/>
            <a:ext cx="8231837"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73401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4" y="692696"/>
            <a:ext cx="8993207"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523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404664"/>
            <a:ext cx="8280920" cy="5976664"/>
          </a:xfrm>
        </p:spPr>
        <p:txBody>
          <a:bodyPr>
            <a:normAutofit lnSpcReduction="10000"/>
          </a:bodyPr>
          <a:lstStyle/>
          <a:p>
            <a:r>
              <a:rPr lang="en-US" altLang="zh-CN" sz="2800" dirty="0"/>
              <a:t>《</a:t>
            </a:r>
            <a:r>
              <a:rPr lang="zh-CN" altLang="en-US" sz="2800" dirty="0"/>
              <a:t>标准资格预审文件</a:t>
            </a:r>
            <a:r>
              <a:rPr lang="en-US" altLang="zh-CN" sz="2800" dirty="0"/>
              <a:t>》</a:t>
            </a:r>
            <a:r>
              <a:rPr lang="zh-CN" altLang="en-US" sz="2800" dirty="0"/>
              <a:t>共有五章</a:t>
            </a:r>
          </a:p>
          <a:p>
            <a:r>
              <a:rPr lang="zh-CN" altLang="en-US" sz="2800" dirty="0"/>
              <a:t> 第一章：资格预审公告</a:t>
            </a:r>
          </a:p>
          <a:p>
            <a:r>
              <a:rPr lang="zh-CN" altLang="en-US" sz="2800" dirty="0"/>
              <a:t> 第二章：申请人须知</a:t>
            </a:r>
          </a:p>
          <a:p>
            <a:r>
              <a:rPr lang="zh-CN" altLang="en-US" sz="2800" dirty="0"/>
              <a:t> 第三章：资格审查办法（合格制）</a:t>
            </a:r>
          </a:p>
          <a:p>
            <a:r>
              <a:rPr lang="zh-CN" altLang="en-US" sz="2800" dirty="0"/>
              <a:t> 第三章：资格审查办法（有限数量制）</a:t>
            </a:r>
          </a:p>
          <a:p>
            <a:r>
              <a:rPr lang="zh-CN" altLang="en-US" sz="2800" dirty="0"/>
              <a:t> 第四章：资格预审申请文件格式</a:t>
            </a:r>
          </a:p>
          <a:p>
            <a:r>
              <a:rPr lang="zh-CN" altLang="en-US" sz="2800" dirty="0"/>
              <a:t> 第五章：项目建设</a:t>
            </a:r>
            <a:r>
              <a:rPr lang="zh-CN" altLang="en-US" sz="2800" dirty="0" smtClean="0"/>
              <a:t>概况</a:t>
            </a:r>
            <a:endParaRPr lang="en-US" altLang="zh-CN" sz="2800" dirty="0" smtClean="0"/>
          </a:p>
          <a:p>
            <a:r>
              <a:rPr lang="zh-CN" altLang="en-US" sz="2800" dirty="0"/>
              <a:t>依据</a:t>
            </a:r>
            <a:r>
              <a:rPr lang="en-US" altLang="zh-CN" sz="2800" dirty="0"/>
              <a:t>56</a:t>
            </a:r>
            <a:r>
              <a:rPr lang="zh-CN" altLang="en-US" sz="2800" dirty="0"/>
              <a:t>号文件的规定，该文件第二章申请人须知正文、第三章资格申请办法正文属于必须全文引用不能修改，属于强制性规范；但该两部分的前附表可以根据项目实际情况在表空白处填写，可视为“通用条款”对应的“专用条款”，其余部分都是示范性质的内容。</a:t>
            </a:r>
          </a:p>
          <a:p>
            <a:endParaRPr lang="zh-CN" altLang="en-US" dirty="0"/>
          </a:p>
        </p:txBody>
      </p:sp>
    </p:spTree>
    <p:extLst>
      <p:ext uri="{BB962C8B-B14F-4D97-AF65-F5344CB8AC3E}">
        <p14:creationId xmlns:p14="http://schemas.microsoft.com/office/powerpoint/2010/main" val="395162657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476672"/>
            <a:ext cx="8291264" cy="5649491"/>
          </a:xfrm>
        </p:spPr>
        <p:txBody>
          <a:bodyPr>
            <a:normAutofit/>
          </a:bodyPr>
          <a:lstStyle/>
          <a:p>
            <a:r>
              <a:rPr lang="zh-CN" altLang="en-US" sz="2800" dirty="0" smtClean="0">
                <a:latin typeface="微软雅黑" panose="020B0503020204020204" pitchFamily="34" charset="-122"/>
                <a:ea typeface="微软雅黑" panose="020B0503020204020204" pitchFamily="34" charset="-122"/>
              </a:rPr>
              <a:t>（三）通用合同条款</a:t>
            </a:r>
            <a:endParaRPr lang="en-US" altLang="zh-CN" sz="2800" dirty="0" smtClean="0">
              <a:latin typeface="微软雅黑" panose="020B0503020204020204" pitchFamily="34" charset="-122"/>
              <a:ea typeface="微软雅黑" panose="020B0503020204020204" pitchFamily="34" charset="-122"/>
            </a:endParaRPr>
          </a:p>
          <a:p>
            <a:r>
              <a:rPr lang="en-US" altLang="zh-CN" sz="2800" dirty="0" smtClean="0">
                <a:latin typeface="微软雅黑" panose="020B0503020204020204" pitchFamily="34" charset="-122"/>
                <a:ea typeface="微软雅黑" panose="020B0503020204020204" pitchFamily="34" charset="-122"/>
              </a:rPr>
              <a:t>1</a:t>
            </a:r>
            <a:r>
              <a:rPr lang="zh-CN" altLang="en-US" sz="2800" dirty="0" smtClean="0">
                <a:latin typeface="微软雅黑" panose="020B0503020204020204" pitchFamily="34" charset="-122"/>
                <a:ea typeface="微软雅黑" panose="020B0503020204020204" pitchFamily="34" charset="-122"/>
              </a:rPr>
              <a:t>、合同要素结构</a:t>
            </a:r>
            <a:endParaRPr lang="en-US" altLang="zh-CN" sz="2800" dirty="0" smtClean="0">
              <a:latin typeface="微软雅黑" panose="020B0503020204020204" pitchFamily="34" charset="-122"/>
              <a:ea typeface="微软雅黑" panose="020B0503020204020204" pitchFamily="34" charset="-122"/>
            </a:endParaRPr>
          </a:p>
          <a:p>
            <a:endParaRPr lang="en-US" altLang="zh-CN" sz="2800" dirty="0" smtClean="0">
              <a:latin typeface="黑体" panose="02010609060101010101" pitchFamily="49" charset="-122"/>
              <a:ea typeface="黑体" panose="02010609060101010101" pitchFamily="49" charset="-122"/>
            </a:endParaRPr>
          </a:p>
          <a:p>
            <a:endParaRPr lang="en-US" altLang="zh-CN" sz="2800" dirty="0" smtClean="0">
              <a:latin typeface="黑体" panose="02010609060101010101" pitchFamily="49" charset="-122"/>
              <a:ea typeface="黑体" panose="02010609060101010101" pitchFamily="49" charset="-122"/>
            </a:endParaRPr>
          </a:p>
          <a:p>
            <a:endParaRPr lang="zh-CN" altLang="en-US" sz="2800" dirty="0">
              <a:latin typeface="微软雅黑" panose="020B0503020204020204" pitchFamily="34" charset="-122"/>
              <a:ea typeface="微软雅黑" panose="020B0503020204020204" pitchFamily="34" charset="-122"/>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424936" cy="50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31359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764704"/>
            <a:ext cx="8363272" cy="5361459"/>
          </a:xfrm>
        </p:spPr>
        <p:txBody>
          <a:bodyPr/>
          <a:lstStyle/>
          <a:p>
            <a:r>
              <a:rPr lang="zh-CN" altLang="en-US" sz="2800" dirty="0" smtClean="0"/>
              <a:t>说明：</a:t>
            </a:r>
            <a:endParaRPr lang="en-US" altLang="zh-CN" sz="2800" dirty="0" smtClean="0"/>
          </a:p>
          <a:p>
            <a:r>
              <a:rPr lang="zh-CN" altLang="en-US" sz="2800" dirty="0" smtClean="0"/>
              <a:t>如果说设备和材料标准文件合同条款中</a:t>
            </a:r>
            <a:r>
              <a:rPr lang="zh-CN" altLang="en-US" sz="2800" dirty="0" smtClean="0">
                <a:solidFill>
                  <a:srgbClr val="FF0000"/>
                </a:solidFill>
              </a:rPr>
              <a:t>物权转移</a:t>
            </a:r>
            <a:r>
              <a:rPr lang="zh-CN" altLang="en-US" sz="2800" dirty="0" smtClean="0"/>
              <a:t>是重点合同条款，在服务类招标文件合同条款的重点是中标人团队的</a:t>
            </a:r>
            <a:r>
              <a:rPr lang="zh-CN" altLang="en-US" sz="2800" dirty="0" smtClean="0">
                <a:solidFill>
                  <a:srgbClr val="FF0000"/>
                </a:solidFill>
              </a:rPr>
              <a:t>服务义务</a:t>
            </a:r>
            <a:r>
              <a:rPr lang="zh-CN" altLang="en-US" sz="2800" dirty="0" smtClean="0"/>
              <a:t>；其中勘察、设计项目的成果是有形的，体现为文件。监理的成果是无形的，体现为对项目的管理；其次前者有个同施工等配合服务的问题，后者是对工程的管理。</a:t>
            </a:r>
            <a:endParaRPr lang="en-US" altLang="zh-CN" sz="2800" dirty="0" smtClean="0"/>
          </a:p>
          <a:p>
            <a:r>
              <a:rPr lang="zh-CN" altLang="en-US" sz="2800" dirty="0" smtClean="0"/>
              <a:t>鉴于服务项目标的模糊性即所谓“产出型”，合同条款设置了保险条款、合同变更等，这些问题在货物合同中也存在，但是服务合同这类问题的矛盾更加突出。</a:t>
            </a:r>
            <a:endParaRPr lang="zh-CN" altLang="en-US" sz="2800" dirty="0"/>
          </a:p>
        </p:txBody>
      </p:sp>
    </p:spTree>
    <p:extLst>
      <p:ext uri="{BB962C8B-B14F-4D97-AF65-F5344CB8AC3E}">
        <p14:creationId xmlns:p14="http://schemas.microsoft.com/office/powerpoint/2010/main" val="233333270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476672"/>
            <a:ext cx="8147248" cy="6120680"/>
          </a:xfrm>
        </p:spPr>
        <p:txBody>
          <a:bodyPr>
            <a:normAutofit lnSpcReduction="10000"/>
          </a:bodyPr>
          <a:lstStyle/>
          <a:p>
            <a:r>
              <a:rPr lang="en-US" altLang="zh-CN" sz="2800" dirty="0" smtClean="0">
                <a:latin typeface="微软雅黑" panose="020B0503020204020204" pitchFamily="34" charset="-122"/>
                <a:ea typeface="微软雅黑" panose="020B0503020204020204" pitchFamily="34" charset="-122"/>
              </a:rPr>
              <a:t>2</a:t>
            </a:r>
            <a:r>
              <a:rPr lang="zh-CN" altLang="en-US" sz="2800" dirty="0" smtClean="0">
                <a:latin typeface="微软雅黑" panose="020B0503020204020204" pitchFamily="34" charset="-122"/>
                <a:ea typeface="微软雅黑" panose="020B0503020204020204" pitchFamily="34" charset="-122"/>
              </a:rPr>
              <a:t>、发包人的义务和管理</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smtClean="0">
                <a:latin typeface="+mn-ea"/>
              </a:rPr>
              <a:t>（</a:t>
            </a:r>
            <a:r>
              <a:rPr lang="en-US" altLang="zh-CN" sz="2800" dirty="0" smtClean="0">
                <a:latin typeface="+mn-ea"/>
              </a:rPr>
              <a:t>1</a:t>
            </a:r>
            <a:r>
              <a:rPr lang="zh-CN" altLang="en-US" sz="2800" dirty="0" smtClean="0">
                <a:latin typeface="+mn-ea"/>
              </a:rPr>
              <a:t>）发包人的义务</a:t>
            </a:r>
            <a:endParaRPr lang="en-US" altLang="zh-CN" sz="2800" dirty="0" smtClean="0">
              <a:latin typeface="+mn-ea"/>
            </a:endParaRPr>
          </a:p>
          <a:p>
            <a:r>
              <a:rPr lang="zh-CN" altLang="en-US" sz="2800" dirty="0" smtClean="0">
                <a:latin typeface="+mn-ea"/>
              </a:rPr>
              <a:t>在服务类的招标文件中，发包人的义务主要是在法律规范下，</a:t>
            </a:r>
            <a:r>
              <a:rPr lang="zh-CN" altLang="en-US" sz="2800" dirty="0" smtClean="0">
                <a:solidFill>
                  <a:srgbClr val="FF0000"/>
                </a:solidFill>
                <a:latin typeface="+mn-ea"/>
              </a:rPr>
              <a:t>发出开始工作的指令、</a:t>
            </a:r>
            <a:r>
              <a:rPr lang="zh-CN" altLang="en-US" sz="2800" dirty="0" smtClean="0">
                <a:solidFill>
                  <a:srgbClr val="C00000"/>
                </a:solidFill>
                <a:latin typeface="+mn-ea"/>
              </a:rPr>
              <a:t>办理证件和批件、</a:t>
            </a:r>
            <a:r>
              <a:rPr lang="zh-CN" altLang="en-US" sz="2800" dirty="0" smtClean="0">
                <a:solidFill>
                  <a:srgbClr val="00FF00"/>
                </a:solidFill>
                <a:latin typeface="+mn-ea"/>
              </a:rPr>
              <a:t>支付合同价款、</a:t>
            </a:r>
            <a:r>
              <a:rPr lang="zh-CN" altLang="en-US" sz="2800" dirty="0" smtClean="0">
                <a:solidFill>
                  <a:srgbClr val="0070C0"/>
                </a:solidFill>
                <a:latin typeface="+mn-ea"/>
              </a:rPr>
              <a:t>提供相关工作资料</a:t>
            </a:r>
            <a:r>
              <a:rPr lang="zh-CN" altLang="en-US" sz="2800" dirty="0" smtClean="0">
                <a:latin typeface="+mn-ea"/>
              </a:rPr>
              <a:t>以及其他必要的义务，</a:t>
            </a:r>
            <a:endParaRPr lang="en-US" altLang="zh-CN" sz="2800" dirty="0" smtClean="0">
              <a:latin typeface="+mn-ea"/>
            </a:endParaRPr>
          </a:p>
          <a:p>
            <a:r>
              <a:rPr lang="zh-CN" altLang="en-US" sz="2800" dirty="0" smtClean="0">
                <a:latin typeface="+mn-ea"/>
              </a:rPr>
              <a:t>（</a:t>
            </a:r>
            <a:r>
              <a:rPr lang="en-US" altLang="zh-CN" sz="2800" dirty="0" smtClean="0">
                <a:latin typeface="+mn-ea"/>
              </a:rPr>
              <a:t>2</a:t>
            </a:r>
            <a:r>
              <a:rPr lang="zh-CN" altLang="en-US" sz="2800" dirty="0" smtClean="0">
                <a:latin typeface="+mn-ea"/>
              </a:rPr>
              <a:t>）发包人的管理</a:t>
            </a:r>
            <a:endParaRPr lang="en-US" altLang="zh-CN" sz="2800" dirty="0" smtClean="0">
              <a:latin typeface="+mn-ea"/>
            </a:endParaRPr>
          </a:p>
          <a:p>
            <a:r>
              <a:rPr lang="en-US" altLang="zh-CN" sz="2800" dirty="0">
                <a:latin typeface="+mn-ea"/>
              </a:rPr>
              <a:t>3.1 </a:t>
            </a:r>
            <a:r>
              <a:rPr lang="zh-CN" altLang="en-US" sz="2800" dirty="0" smtClean="0">
                <a:latin typeface="+mn-ea"/>
              </a:rPr>
              <a:t>发包人或委托人代表</a:t>
            </a:r>
            <a:endParaRPr lang="en-US" altLang="zh-CN" sz="2800" dirty="0" smtClean="0">
              <a:latin typeface="+mn-ea"/>
            </a:endParaRPr>
          </a:p>
          <a:p>
            <a:r>
              <a:rPr lang="zh-CN" altLang="en-US" sz="2800" dirty="0" smtClean="0">
                <a:latin typeface="+mn-ea"/>
              </a:rPr>
              <a:t>项目单位必须确定项目代表并</a:t>
            </a:r>
            <a:r>
              <a:rPr lang="en-US" altLang="zh-CN" sz="2800" dirty="0">
                <a:latin typeface="+mn-ea"/>
              </a:rPr>
              <a:t>14 </a:t>
            </a:r>
            <a:r>
              <a:rPr lang="zh-CN" altLang="en-US" sz="2800" dirty="0">
                <a:latin typeface="+mn-ea"/>
              </a:rPr>
              <a:t>天内，将发包人代表的姓名、 职务、联系方式、</a:t>
            </a:r>
            <a:r>
              <a:rPr lang="zh-CN" altLang="en-US" sz="2800" dirty="0">
                <a:solidFill>
                  <a:srgbClr val="FF0000"/>
                </a:solidFill>
                <a:latin typeface="+mn-ea"/>
              </a:rPr>
              <a:t>授权范围</a:t>
            </a:r>
            <a:r>
              <a:rPr lang="zh-CN" altLang="en-US" sz="2800" dirty="0">
                <a:latin typeface="+mn-ea"/>
              </a:rPr>
              <a:t>和</a:t>
            </a:r>
            <a:r>
              <a:rPr lang="zh-CN" altLang="en-US" sz="2800" dirty="0">
                <a:solidFill>
                  <a:srgbClr val="C00000"/>
                </a:solidFill>
                <a:latin typeface="+mn-ea"/>
              </a:rPr>
              <a:t>授权期限书面</a:t>
            </a:r>
            <a:r>
              <a:rPr lang="zh-CN" altLang="en-US" sz="2800" dirty="0" smtClean="0">
                <a:latin typeface="+mn-ea"/>
              </a:rPr>
              <a:t>通知中标人；如更换在</a:t>
            </a:r>
            <a:r>
              <a:rPr lang="en-US" altLang="zh-CN" sz="2800" dirty="0" smtClean="0">
                <a:latin typeface="+mn-ea"/>
              </a:rPr>
              <a:t>7</a:t>
            </a:r>
            <a:r>
              <a:rPr lang="zh-CN" altLang="en-US" sz="2800" dirty="0" smtClean="0">
                <a:latin typeface="+mn-ea"/>
              </a:rPr>
              <a:t>日内通知中标</a:t>
            </a:r>
            <a:r>
              <a:rPr lang="zh-CN" altLang="en-US" sz="2800" dirty="0">
                <a:latin typeface="+mn-ea"/>
              </a:rPr>
              <a:t>人</a:t>
            </a:r>
            <a:r>
              <a:rPr lang="zh-CN" altLang="en-US" sz="2800" dirty="0" smtClean="0">
                <a:latin typeface="+mn-ea"/>
              </a:rPr>
              <a:t>。发包（</a:t>
            </a:r>
            <a:r>
              <a:rPr lang="zh-CN" altLang="en-US" sz="2800" dirty="0">
                <a:latin typeface="+mn-ea"/>
              </a:rPr>
              <a:t>委托</a:t>
            </a:r>
            <a:r>
              <a:rPr lang="zh-CN" altLang="en-US" sz="2800" dirty="0" smtClean="0">
                <a:latin typeface="+mn-ea"/>
              </a:rPr>
              <a:t>）人</a:t>
            </a:r>
            <a:r>
              <a:rPr lang="zh-CN" altLang="en-US" sz="2800" dirty="0">
                <a:latin typeface="+mn-ea"/>
              </a:rPr>
              <a:t>代表超过 </a:t>
            </a:r>
            <a:r>
              <a:rPr lang="en-US" altLang="zh-CN" sz="2800" dirty="0">
                <a:latin typeface="+mn-ea"/>
              </a:rPr>
              <a:t>2 </a:t>
            </a:r>
            <a:r>
              <a:rPr lang="zh-CN" altLang="en-US" sz="2800" dirty="0">
                <a:latin typeface="+mn-ea"/>
              </a:rPr>
              <a:t>天不能履行职责的，应委派代表代行其</a:t>
            </a:r>
            <a:r>
              <a:rPr lang="zh-CN" altLang="en-US" sz="2800" dirty="0" smtClean="0">
                <a:latin typeface="+mn-ea"/>
              </a:rPr>
              <a:t>职责</a:t>
            </a:r>
            <a:r>
              <a:rPr lang="zh-CN" altLang="en-US" sz="2800" dirty="0">
                <a:latin typeface="+mn-ea"/>
              </a:rPr>
              <a:t>，并</a:t>
            </a:r>
            <a:r>
              <a:rPr lang="zh-CN" altLang="en-US" sz="2800" dirty="0" smtClean="0">
                <a:latin typeface="+mn-ea"/>
              </a:rPr>
              <a:t>通知中标人。</a:t>
            </a:r>
            <a:endParaRPr lang="zh-CN" altLang="en-US" sz="2800" dirty="0">
              <a:latin typeface="+mn-ea"/>
            </a:endParaRPr>
          </a:p>
        </p:txBody>
      </p:sp>
    </p:spTree>
    <p:extLst>
      <p:ext uri="{BB962C8B-B14F-4D97-AF65-F5344CB8AC3E}">
        <p14:creationId xmlns:p14="http://schemas.microsoft.com/office/powerpoint/2010/main" val="6269320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548680"/>
            <a:ext cx="8363272" cy="5577483"/>
          </a:xfrm>
        </p:spPr>
        <p:txBody>
          <a:bodyPr>
            <a:normAutofit lnSpcReduction="10000"/>
          </a:bodyPr>
          <a:lstStyle/>
          <a:p>
            <a:r>
              <a:rPr lang="en-US" altLang="zh-CN" sz="2800" dirty="0" smtClean="0"/>
              <a:t>3.2</a:t>
            </a:r>
            <a:r>
              <a:rPr lang="zh-CN" altLang="en-US" sz="2800" dirty="0" smtClean="0"/>
              <a:t>在勘察、设计合同中还规定了监理人条款，同施工监理不同，勘察设计监理不属于强制监理的范畴，因此，该监理实质上属于代发包人进行项目管理的工程师。不言而喻，该监理不需要必须取得法定监理工程师执业资格。</a:t>
            </a:r>
            <a:endParaRPr lang="en-US" altLang="zh-CN" sz="2800" dirty="0" smtClean="0"/>
          </a:p>
          <a:p>
            <a:r>
              <a:rPr lang="en-US" altLang="zh-CN" sz="2800" dirty="0" smtClean="0"/>
              <a:t>3.3</a:t>
            </a:r>
            <a:r>
              <a:rPr lang="zh-CN" altLang="en-US" sz="2800" dirty="0" smtClean="0"/>
              <a:t>发包（委托）人的指示：主要有以下规定，</a:t>
            </a:r>
            <a:endParaRPr lang="en-US" altLang="zh-CN" sz="2800" dirty="0" smtClean="0"/>
          </a:p>
          <a:p>
            <a:r>
              <a:rPr lang="zh-CN" altLang="en-US" sz="2800" dirty="0" smtClean="0"/>
              <a:t>（</a:t>
            </a:r>
            <a:r>
              <a:rPr lang="en-US" altLang="zh-CN" sz="2800" dirty="0" smtClean="0"/>
              <a:t>1</a:t>
            </a:r>
            <a:r>
              <a:rPr lang="zh-CN" altLang="en-US" sz="2800" dirty="0" smtClean="0"/>
              <a:t>）发包（委托）人指示须单位盖章，代表人签字；</a:t>
            </a:r>
            <a:endParaRPr lang="en-US" altLang="zh-CN" sz="2800" dirty="0" smtClean="0"/>
          </a:p>
          <a:p>
            <a:r>
              <a:rPr lang="zh-CN" altLang="en-US" sz="2800" dirty="0" smtClean="0"/>
              <a:t>（</a:t>
            </a:r>
            <a:r>
              <a:rPr lang="en-US" altLang="zh-CN" sz="2800" dirty="0" smtClean="0"/>
              <a:t>2</a:t>
            </a:r>
            <a:r>
              <a:rPr lang="zh-CN" altLang="en-US" sz="2800" dirty="0" smtClean="0"/>
              <a:t>）服务商应执行指示；</a:t>
            </a:r>
            <a:endParaRPr lang="en-US" altLang="zh-CN" sz="2800" dirty="0" smtClean="0"/>
          </a:p>
          <a:p>
            <a:r>
              <a:rPr lang="zh-CN" altLang="en-US" sz="2800" dirty="0" smtClean="0"/>
              <a:t>（</a:t>
            </a:r>
            <a:r>
              <a:rPr lang="en-US" altLang="zh-CN" sz="2800" dirty="0" smtClean="0"/>
              <a:t>3</a:t>
            </a:r>
            <a:r>
              <a:rPr lang="zh-CN" altLang="en-US" sz="2800" dirty="0" smtClean="0"/>
              <a:t>）紧急情况下临时指示的处理；（</a:t>
            </a:r>
            <a:r>
              <a:rPr lang="en-US" altLang="zh-CN" sz="2800" dirty="0" smtClean="0"/>
              <a:t>24</a:t>
            </a:r>
            <a:r>
              <a:rPr lang="zh-CN" altLang="en-US" sz="2800" dirty="0" smtClean="0"/>
              <a:t>小时追认）</a:t>
            </a:r>
            <a:endParaRPr lang="en-US" altLang="zh-CN" sz="2800" dirty="0" smtClean="0"/>
          </a:p>
          <a:p>
            <a:r>
              <a:rPr lang="zh-CN" altLang="en-US" sz="2800" dirty="0" smtClean="0"/>
              <a:t>（</a:t>
            </a:r>
            <a:r>
              <a:rPr lang="en-US" altLang="zh-CN" sz="2800" dirty="0" smtClean="0"/>
              <a:t>4</a:t>
            </a:r>
            <a:r>
              <a:rPr lang="zh-CN" altLang="en-US" sz="2800" dirty="0" smtClean="0"/>
              <a:t>）除另有约定，只从发包人代表处取得指示；</a:t>
            </a:r>
            <a:endParaRPr lang="en-US" altLang="zh-CN" sz="2800" dirty="0" smtClean="0"/>
          </a:p>
          <a:p>
            <a:r>
              <a:rPr lang="zh-CN" altLang="en-US" sz="2800" dirty="0" smtClean="0"/>
              <a:t>（</a:t>
            </a:r>
            <a:r>
              <a:rPr lang="en-US" altLang="zh-CN" sz="2800" dirty="0" smtClean="0"/>
              <a:t>5</a:t>
            </a:r>
            <a:r>
              <a:rPr lang="zh-CN" altLang="en-US" sz="2800" dirty="0" smtClean="0"/>
              <a:t>）错误指示承担的责任：延期和费用。</a:t>
            </a:r>
            <a:endParaRPr lang="zh-CN" altLang="en-US" sz="2800" dirty="0"/>
          </a:p>
        </p:txBody>
      </p:sp>
    </p:spTree>
    <p:extLst>
      <p:ext uri="{BB962C8B-B14F-4D97-AF65-F5344CB8AC3E}">
        <p14:creationId xmlns:p14="http://schemas.microsoft.com/office/powerpoint/2010/main" val="265287866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620688"/>
            <a:ext cx="8363272" cy="5505475"/>
          </a:xfrm>
        </p:spPr>
        <p:txBody>
          <a:bodyPr>
            <a:normAutofit/>
          </a:bodyPr>
          <a:lstStyle/>
          <a:p>
            <a:r>
              <a:rPr lang="en-US" altLang="zh-CN" sz="2800" dirty="0" smtClean="0"/>
              <a:t>3.4 </a:t>
            </a:r>
            <a:r>
              <a:rPr lang="zh-CN" altLang="en-US" sz="2800" dirty="0"/>
              <a:t>决定或</a:t>
            </a:r>
            <a:r>
              <a:rPr lang="zh-CN" altLang="en-US" sz="2800" dirty="0" smtClean="0"/>
              <a:t>答复</a:t>
            </a:r>
            <a:endParaRPr lang="zh-CN" altLang="en-US" sz="2800" dirty="0"/>
          </a:p>
          <a:p>
            <a:r>
              <a:rPr lang="en-US" altLang="zh-CN" sz="2800" dirty="0">
                <a:latin typeface="仿宋" panose="02010609060101010101" pitchFamily="49" charset="-122"/>
                <a:ea typeface="仿宋" panose="02010609060101010101" pitchFamily="49" charset="-122"/>
              </a:rPr>
              <a:t>3.4.1 </a:t>
            </a:r>
            <a:r>
              <a:rPr lang="zh-CN" altLang="en-US" sz="2800" dirty="0">
                <a:latin typeface="仿宋" panose="02010609060101010101" pitchFamily="49" charset="-122"/>
                <a:ea typeface="仿宋" panose="02010609060101010101" pitchFamily="49" charset="-122"/>
              </a:rPr>
              <a:t>发包人在法律允许的范围内有权对设计人的设计工作和</a:t>
            </a:r>
            <a:r>
              <a:rPr lang="en-US" altLang="zh-CN" sz="2800" dirty="0">
                <a:latin typeface="仿宋" panose="02010609060101010101" pitchFamily="49" charset="-122"/>
                <a:ea typeface="仿宋" panose="02010609060101010101" pitchFamily="49" charset="-122"/>
              </a:rPr>
              <a:t>/</a:t>
            </a:r>
            <a:r>
              <a:rPr lang="zh-CN" altLang="en-US" sz="2800" dirty="0">
                <a:latin typeface="仿宋" panose="02010609060101010101" pitchFamily="49" charset="-122"/>
                <a:ea typeface="仿宋" panose="02010609060101010101" pitchFamily="49" charset="-122"/>
              </a:rPr>
              <a:t>或设计文件作出处理决定， 设计人应按照发包人的决定执行，涉及设计服务期限或设计费用等问题按第 </a:t>
            </a:r>
            <a:r>
              <a:rPr lang="en-US" altLang="zh-CN" sz="2800" dirty="0">
                <a:latin typeface="仿宋" panose="02010609060101010101" pitchFamily="49" charset="-122"/>
                <a:ea typeface="仿宋" panose="02010609060101010101" pitchFamily="49" charset="-122"/>
              </a:rPr>
              <a:t>11 </a:t>
            </a:r>
            <a:r>
              <a:rPr lang="zh-CN" altLang="en-US" sz="2800" dirty="0">
                <a:latin typeface="仿宋" panose="02010609060101010101" pitchFamily="49" charset="-122"/>
                <a:ea typeface="仿宋" panose="02010609060101010101" pitchFamily="49" charset="-122"/>
              </a:rPr>
              <a:t>条的约定处理。</a:t>
            </a:r>
          </a:p>
          <a:p>
            <a:r>
              <a:rPr lang="en-US" altLang="zh-CN" sz="2800" dirty="0">
                <a:latin typeface="仿宋" panose="02010609060101010101" pitchFamily="49" charset="-122"/>
                <a:ea typeface="仿宋" panose="02010609060101010101" pitchFamily="49" charset="-122"/>
              </a:rPr>
              <a:t>3.4.2  </a:t>
            </a:r>
            <a:r>
              <a:rPr lang="zh-CN" altLang="en-US" sz="2800" dirty="0">
                <a:latin typeface="仿宋" panose="02010609060101010101" pitchFamily="49" charset="-122"/>
                <a:ea typeface="仿宋" panose="02010609060101010101" pitchFamily="49" charset="-122"/>
              </a:rPr>
              <a:t>发包人应在专用合同条款约定的时间之内，对设计人书面提出的事项作出书面答复； 逾期没有做出答复的，视为已获得发包人的批准。</a:t>
            </a:r>
          </a:p>
          <a:p>
            <a:endParaRPr lang="en-US" altLang="zh-CN" sz="2800" dirty="0" smtClean="0">
              <a:latin typeface="+mn-ea"/>
            </a:endParaRPr>
          </a:p>
          <a:p>
            <a:r>
              <a:rPr lang="zh-CN" altLang="en-US" sz="2800" dirty="0" smtClean="0">
                <a:latin typeface="+mn-ea"/>
              </a:rPr>
              <a:t>上述规定体现了公平效率原则</a:t>
            </a:r>
            <a:endParaRPr lang="zh-CN" altLang="en-US" sz="2800" dirty="0">
              <a:latin typeface="+mn-ea"/>
            </a:endParaRPr>
          </a:p>
        </p:txBody>
      </p:sp>
    </p:spTree>
    <p:extLst>
      <p:ext uri="{BB962C8B-B14F-4D97-AF65-F5344CB8AC3E}">
        <p14:creationId xmlns:p14="http://schemas.microsoft.com/office/powerpoint/2010/main" val="236921715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476672"/>
            <a:ext cx="8291264" cy="5649491"/>
          </a:xfrm>
        </p:spPr>
        <p:txBody>
          <a:bodyPr>
            <a:normAutofit/>
          </a:bodyPr>
          <a:lstStyle/>
          <a:p>
            <a:r>
              <a:rPr lang="en-US" altLang="zh-CN" sz="2800" dirty="0" smtClean="0">
                <a:latin typeface="微软雅黑" panose="020B0503020204020204" pitchFamily="34" charset="-122"/>
                <a:ea typeface="微软雅黑" panose="020B0503020204020204" pitchFamily="34" charset="-122"/>
              </a:rPr>
              <a:t>3</a:t>
            </a:r>
            <a:r>
              <a:rPr lang="zh-CN" altLang="en-US" sz="2800" dirty="0" smtClean="0">
                <a:latin typeface="微软雅黑" panose="020B0503020204020204" pitchFamily="34" charset="-122"/>
                <a:ea typeface="微软雅黑" panose="020B0503020204020204" pitchFamily="34" charset="-122"/>
              </a:rPr>
              <a:t>、合同相对人义务</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smtClean="0">
                <a:latin typeface="+mn-ea"/>
              </a:rPr>
              <a:t>合同相对人规定了一般义务：遵纪守法、依法纳税、完成工作（</a:t>
            </a:r>
            <a:r>
              <a:rPr lang="zh-CN" altLang="en-US" sz="2800" dirty="0">
                <a:latin typeface="+mn-ea"/>
              </a:rPr>
              <a:t>保证安全、保护环境</a:t>
            </a:r>
            <a:r>
              <a:rPr lang="zh-CN" altLang="en-US" sz="2800" dirty="0" smtClean="0">
                <a:latin typeface="+mn-ea"/>
              </a:rPr>
              <a:t>）其他义务</a:t>
            </a:r>
            <a:r>
              <a:rPr lang="zh-CN" altLang="en-US" sz="2800" dirty="0">
                <a:latin typeface="+mn-ea"/>
              </a:rPr>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2225626"/>
            <a:ext cx="8496944" cy="388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32491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260648"/>
            <a:ext cx="8219256" cy="5865515"/>
          </a:xfrm>
        </p:spPr>
        <p:txBody>
          <a:bodyPr>
            <a:normAutofit/>
          </a:bodyPr>
          <a:lstStyle/>
          <a:p>
            <a:pPr marL="0" indent="0">
              <a:buNone/>
            </a:pPr>
            <a:r>
              <a:rPr lang="zh-CN" altLang="en-US" sz="2800" dirty="0" smtClean="0"/>
              <a:t>设计、勘察标准文件</a:t>
            </a:r>
            <a:endParaRPr lang="en-US" altLang="zh-CN" sz="2800" dirty="0" smtClean="0"/>
          </a:p>
          <a:p>
            <a:pPr marL="0" indent="0">
              <a:buNone/>
            </a:pPr>
            <a:r>
              <a:rPr lang="en-US" altLang="zh-CN" sz="2800" dirty="0" smtClean="0"/>
              <a:t>4.7</a:t>
            </a:r>
            <a:r>
              <a:rPr lang="en-US" altLang="zh-CN" sz="2800" dirty="0"/>
              <a:t> </a:t>
            </a:r>
            <a:r>
              <a:rPr lang="zh-CN" altLang="en-US" sz="2800" dirty="0" smtClean="0">
                <a:latin typeface="仿宋" panose="02010609060101010101" pitchFamily="49" charset="-122"/>
                <a:ea typeface="仿宋" panose="02010609060101010101" pitchFamily="49" charset="-122"/>
              </a:rPr>
              <a:t>撤换</a:t>
            </a:r>
            <a:r>
              <a:rPr lang="zh-CN" altLang="en-US" sz="2800" dirty="0">
                <a:latin typeface="仿宋" panose="02010609060101010101" pitchFamily="49" charset="-122"/>
                <a:ea typeface="仿宋" panose="02010609060101010101" pitchFamily="49" charset="-122"/>
              </a:rPr>
              <a:t>项目负责人和其他人员</a:t>
            </a:r>
          </a:p>
          <a:p>
            <a:pPr marL="0" indent="0">
              <a:buNone/>
            </a:pPr>
            <a:r>
              <a:rPr lang="zh-CN" altLang="en-US" sz="2800" dirty="0" smtClean="0">
                <a:latin typeface="仿宋" panose="02010609060101010101" pitchFamily="49" charset="-122"/>
                <a:ea typeface="仿宋" panose="02010609060101010101" pitchFamily="49" charset="-122"/>
              </a:rPr>
              <a:t>  勘察（设计）人</a:t>
            </a:r>
            <a:r>
              <a:rPr lang="zh-CN" altLang="en-US" sz="2800" dirty="0">
                <a:latin typeface="仿宋" panose="02010609060101010101" pitchFamily="49" charset="-122"/>
                <a:ea typeface="仿宋" panose="02010609060101010101" pitchFamily="49" charset="-122"/>
              </a:rPr>
              <a:t>应对其项目负责人和其他人员进行有效管理。</a:t>
            </a:r>
            <a:r>
              <a:rPr lang="zh-CN" altLang="en-US" sz="2800" dirty="0">
                <a:solidFill>
                  <a:srgbClr val="FF0000"/>
                </a:solidFill>
                <a:latin typeface="仿宋" panose="02010609060101010101" pitchFamily="49" charset="-122"/>
                <a:ea typeface="仿宋" panose="02010609060101010101" pitchFamily="49" charset="-122"/>
              </a:rPr>
              <a:t>发包人要求</a:t>
            </a:r>
            <a:r>
              <a:rPr lang="zh-CN" altLang="en-US" sz="2800" dirty="0">
                <a:latin typeface="仿宋" panose="02010609060101010101" pitchFamily="49" charset="-122"/>
                <a:ea typeface="仿宋" panose="02010609060101010101" pitchFamily="49" charset="-122"/>
              </a:rPr>
              <a:t>撤换</a:t>
            </a:r>
            <a:r>
              <a:rPr lang="zh-CN" altLang="en-US" sz="2800" dirty="0">
                <a:solidFill>
                  <a:srgbClr val="C00000"/>
                </a:solidFill>
                <a:latin typeface="仿宋" panose="02010609060101010101" pitchFamily="49" charset="-122"/>
                <a:ea typeface="仿宋" panose="02010609060101010101" pitchFamily="49" charset="-122"/>
              </a:rPr>
              <a:t>不能胜任</a:t>
            </a:r>
            <a:r>
              <a:rPr lang="zh-CN" altLang="en-US" sz="2800" dirty="0">
                <a:latin typeface="仿宋" panose="02010609060101010101" pitchFamily="49" charset="-122"/>
                <a:ea typeface="仿宋" panose="02010609060101010101" pitchFamily="49" charset="-122"/>
              </a:rPr>
              <a:t>本职工作、 </a:t>
            </a:r>
            <a:r>
              <a:rPr lang="zh-CN" altLang="en-US" sz="2800" dirty="0">
                <a:solidFill>
                  <a:srgbClr val="00FF00"/>
                </a:solidFill>
                <a:latin typeface="仿宋" panose="02010609060101010101" pitchFamily="49" charset="-122"/>
                <a:ea typeface="仿宋" panose="02010609060101010101" pitchFamily="49" charset="-122"/>
              </a:rPr>
              <a:t>行为不端</a:t>
            </a:r>
            <a:r>
              <a:rPr lang="zh-CN" altLang="en-US" sz="2800" dirty="0">
                <a:latin typeface="仿宋" panose="02010609060101010101" pitchFamily="49" charset="-122"/>
                <a:ea typeface="仿宋" panose="02010609060101010101" pitchFamily="49" charset="-122"/>
              </a:rPr>
              <a:t>或</a:t>
            </a:r>
            <a:r>
              <a:rPr lang="zh-CN" altLang="en-US" sz="2800" dirty="0">
                <a:solidFill>
                  <a:srgbClr val="C00000"/>
                </a:solidFill>
                <a:latin typeface="仿宋" panose="02010609060101010101" pitchFamily="49" charset="-122"/>
                <a:ea typeface="仿宋" panose="02010609060101010101" pitchFamily="49" charset="-122"/>
              </a:rPr>
              <a:t>玩忽职守</a:t>
            </a:r>
            <a:r>
              <a:rPr lang="zh-CN" altLang="en-US" sz="2800" dirty="0">
                <a:latin typeface="仿宋" panose="02010609060101010101" pitchFamily="49" charset="-122"/>
                <a:ea typeface="仿宋" panose="02010609060101010101" pitchFamily="49" charset="-122"/>
              </a:rPr>
              <a:t>的项目负责人和其他人员的，</a:t>
            </a:r>
            <a:r>
              <a:rPr lang="zh-CN" altLang="en-US" sz="2800" dirty="0" smtClean="0">
                <a:latin typeface="仿宋" panose="02010609060101010101" pitchFamily="49" charset="-122"/>
                <a:ea typeface="仿宋" panose="02010609060101010101" pitchFamily="49" charset="-122"/>
              </a:rPr>
              <a:t>勘察（设计）人</a:t>
            </a:r>
            <a:r>
              <a:rPr lang="zh-CN" altLang="en-US" sz="2800" dirty="0">
                <a:latin typeface="仿宋" panose="02010609060101010101" pitchFamily="49" charset="-122"/>
                <a:ea typeface="仿宋" panose="02010609060101010101" pitchFamily="49" charset="-122"/>
              </a:rPr>
              <a:t>应予以撤换。</a:t>
            </a:r>
          </a:p>
          <a:p>
            <a:r>
              <a:rPr lang="zh-CN" altLang="en-US" sz="2800" dirty="0" smtClean="0"/>
              <a:t>监理标准文件</a:t>
            </a:r>
            <a:r>
              <a:rPr lang="en-US" altLang="zh-CN" sz="2800" dirty="0" smtClean="0"/>
              <a:t>4.6</a:t>
            </a:r>
          </a:p>
          <a:p>
            <a:pPr marL="0" indent="0">
              <a:buNone/>
            </a:pPr>
            <a:r>
              <a:rPr lang="zh-CN" altLang="en-US" sz="2800" dirty="0">
                <a:latin typeface="仿宋" panose="02010609060101010101" pitchFamily="49" charset="-122"/>
                <a:ea typeface="仿宋" panose="02010609060101010101" pitchFamily="49" charset="-122"/>
              </a:rPr>
              <a:t>撤换总监理工程师和其他人员</a:t>
            </a:r>
          </a:p>
          <a:p>
            <a:pPr marL="0" indent="0">
              <a:buNone/>
            </a:pPr>
            <a:r>
              <a:rPr lang="zh-CN" altLang="en-US" sz="2800" dirty="0" smtClean="0">
                <a:latin typeface="仿宋" panose="02010609060101010101" pitchFamily="49" charset="-122"/>
                <a:ea typeface="仿宋" panose="02010609060101010101" pitchFamily="49" charset="-122"/>
              </a:rPr>
              <a:t>监理</a:t>
            </a:r>
            <a:r>
              <a:rPr lang="zh-CN" altLang="en-US" sz="2800" dirty="0">
                <a:latin typeface="仿宋" panose="02010609060101010101" pitchFamily="49" charset="-122"/>
                <a:ea typeface="仿宋" panose="02010609060101010101" pitchFamily="49" charset="-122"/>
              </a:rPr>
              <a:t>人应对其总监理工程师和其他人员进行有效管理。</a:t>
            </a:r>
            <a:r>
              <a:rPr lang="zh-CN" altLang="en-US" sz="2800" dirty="0">
                <a:solidFill>
                  <a:srgbClr val="FF0000"/>
                </a:solidFill>
                <a:latin typeface="仿宋" panose="02010609060101010101" pitchFamily="49" charset="-122"/>
                <a:ea typeface="仿宋" panose="02010609060101010101" pitchFamily="49" charset="-122"/>
              </a:rPr>
              <a:t>委托人要求</a:t>
            </a:r>
            <a:r>
              <a:rPr lang="zh-CN" altLang="en-US" sz="2800" dirty="0">
                <a:latin typeface="仿宋" panose="02010609060101010101" pitchFamily="49" charset="-122"/>
                <a:ea typeface="仿宋" panose="02010609060101010101" pitchFamily="49" charset="-122"/>
              </a:rPr>
              <a:t>撤换</a:t>
            </a:r>
            <a:r>
              <a:rPr lang="zh-CN" altLang="en-US" sz="2800" dirty="0">
                <a:solidFill>
                  <a:srgbClr val="C00000"/>
                </a:solidFill>
                <a:latin typeface="仿宋" panose="02010609060101010101" pitchFamily="49" charset="-122"/>
                <a:ea typeface="仿宋" panose="02010609060101010101" pitchFamily="49" charset="-122"/>
              </a:rPr>
              <a:t>不能胜任</a:t>
            </a:r>
            <a:r>
              <a:rPr lang="zh-CN" altLang="en-US" sz="2800" dirty="0">
                <a:latin typeface="仿宋" panose="02010609060101010101" pitchFamily="49" charset="-122"/>
                <a:ea typeface="仿宋" panose="02010609060101010101" pitchFamily="49" charset="-122"/>
              </a:rPr>
              <a:t>本职工作</a:t>
            </a:r>
            <a:r>
              <a:rPr lang="zh-CN" altLang="en-US" sz="2800" dirty="0">
                <a:solidFill>
                  <a:srgbClr val="00FF00"/>
                </a:solidFill>
                <a:latin typeface="仿宋" panose="02010609060101010101" pitchFamily="49" charset="-122"/>
                <a:ea typeface="仿宋" panose="02010609060101010101" pitchFamily="49" charset="-122"/>
              </a:rPr>
              <a:t>、 行为不端</a:t>
            </a:r>
            <a:r>
              <a:rPr lang="zh-CN" altLang="en-US" sz="2800" dirty="0">
                <a:latin typeface="仿宋" panose="02010609060101010101" pitchFamily="49" charset="-122"/>
                <a:ea typeface="仿宋" panose="02010609060101010101" pitchFamily="49" charset="-122"/>
              </a:rPr>
              <a:t>或</a:t>
            </a:r>
            <a:r>
              <a:rPr lang="zh-CN" altLang="en-US" sz="2800" dirty="0">
                <a:solidFill>
                  <a:srgbClr val="C00000"/>
                </a:solidFill>
                <a:latin typeface="仿宋" panose="02010609060101010101" pitchFamily="49" charset="-122"/>
                <a:ea typeface="仿宋" panose="02010609060101010101" pitchFamily="49" charset="-122"/>
              </a:rPr>
              <a:t>玩忽职守</a:t>
            </a:r>
            <a:r>
              <a:rPr lang="zh-CN" altLang="en-US" sz="2800" dirty="0">
                <a:latin typeface="仿宋" panose="02010609060101010101" pitchFamily="49" charset="-122"/>
                <a:ea typeface="仿宋" panose="02010609060101010101" pitchFamily="49" charset="-122"/>
              </a:rPr>
              <a:t>的总监理工程师和其他人员的，监理人应予以撤换。</a:t>
            </a:r>
          </a:p>
          <a:p>
            <a:endParaRPr lang="zh-CN" altLang="en-US" sz="2800" dirty="0"/>
          </a:p>
        </p:txBody>
      </p:sp>
    </p:spTree>
    <p:extLst>
      <p:ext uri="{BB962C8B-B14F-4D97-AF65-F5344CB8AC3E}">
        <p14:creationId xmlns:p14="http://schemas.microsoft.com/office/powerpoint/2010/main" val="232880911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620688"/>
            <a:ext cx="8219256" cy="5505475"/>
          </a:xfrm>
        </p:spPr>
        <p:txBody>
          <a:bodyPr>
            <a:normAutofit/>
          </a:bodyPr>
          <a:lstStyle/>
          <a:p>
            <a:r>
              <a:rPr lang="zh-CN" altLang="en-US" sz="2800" dirty="0" smtClean="0"/>
              <a:t>合同在赋予发包（委托）人依约定撤换合同执行工作人员的同时同时也约定了相应的义务。</a:t>
            </a:r>
            <a:endParaRPr lang="en-US" altLang="zh-CN" sz="2800" dirty="0" smtClean="0"/>
          </a:p>
          <a:p>
            <a:r>
              <a:rPr lang="en-US" altLang="zh-CN" sz="2800" dirty="0">
                <a:latin typeface="华文仿宋" panose="02010600040101010101" pitchFamily="2" charset="-122"/>
                <a:ea typeface="华文仿宋" panose="02010600040101010101" pitchFamily="2" charset="-122"/>
              </a:rPr>
              <a:t>4.8 </a:t>
            </a:r>
            <a:r>
              <a:rPr lang="zh-CN" altLang="en-US" sz="2800" dirty="0">
                <a:latin typeface="华文仿宋" panose="02010600040101010101" pitchFamily="2" charset="-122"/>
                <a:ea typeface="华文仿宋" panose="02010600040101010101" pitchFamily="2" charset="-122"/>
              </a:rPr>
              <a:t>保障人员的</a:t>
            </a:r>
            <a:r>
              <a:rPr lang="zh-CN" altLang="en-US" sz="2800" dirty="0" smtClean="0">
                <a:latin typeface="华文仿宋" panose="02010600040101010101" pitchFamily="2" charset="-122"/>
                <a:ea typeface="华文仿宋" panose="02010600040101010101" pitchFamily="2" charset="-122"/>
              </a:rPr>
              <a:t>合法权益</a:t>
            </a:r>
            <a:endParaRPr lang="zh-CN" altLang="en-US" sz="2800" dirty="0">
              <a:latin typeface="华文仿宋" panose="02010600040101010101" pitchFamily="2" charset="-122"/>
              <a:ea typeface="华文仿宋" panose="02010600040101010101" pitchFamily="2" charset="-122"/>
            </a:endParaRPr>
          </a:p>
          <a:p>
            <a:r>
              <a:rPr lang="en-US" altLang="zh-CN" sz="2800" dirty="0">
                <a:latin typeface="华文仿宋" panose="02010600040101010101" pitchFamily="2" charset="-122"/>
                <a:ea typeface="华文仿宋" panose="02010600040101010101" pitchFamily="2" charset="-122"/>
              </a:rPr>
              <a:t>4.8.1 </a:t>
            </a:r>
            <a:r>
              <a:rPr lang="zh-CN" altLang="en-US" sz="2800" dirty="0">
                <a:solidFill>
                  <a:srgbClr val="FF0000"/>
                </a:solidFill>
                <a:latin typeface="华文仿宋" panose="02010600040101010101" pitchFamily="2" charset="-122"/>
                <a:ea typeface="华文仿宋" panose="02010600040101010101" pitchFamily="2" charset="-122"/>
              </a:rPr>
              <a:t>设计人</a:t>
            </a:r>
            <a:r>
              <a:rPr lang="zh-CN" altLang="en-US" sz="2800" dirty="0">
                <a:latin typeface="华文仿宋" panose="02010600040101010101" pitchFamily="2" charset="-122"/>
                <a:ea typeface="华文仿宋" panose="02010600040101010101" pitchFamily="2" charset="-122"/>
              </a:rPr>
              <a:t>应与其雇佣的人员</a:t>
            </a:r>
            <a:r>
              <a:rPr lang="zh-CN" altLang="en-US" sz="2800" b="1" dirty="0">
                <a:solidFill>
                  <a:srgbClr val="FF0000"/>
                </a:solidFill>
                <a:latin typeface="华文仿宋" panose="02010600040101010101" pitchFamily="2" charset="-122"/>
                <a:ea typeface="华文仿宋" panose="02010600040101010101" pitchFamily="2" charset="-122"/>
              </a:rPr>
              <a:t>签订劳动合同，并按时发放工资。</a:t>
            </a:r>
          </a:p>
          <a:p>
            <a:r>
              <a:rPr lang="en-US" altLang="zh-CN" sz="2800" dirty="0">
                <a:latin typeface="华文仿宋" panose="02010600040101010101" pitchFamily="2" charset="-122"/>
                <a:ea typeface="华文仿宋" panose="02010600040101010101" pitchFamily="2" charset="-122"/>
              </a:rPr>
              <a:t>4.8.2 </a:t>
            </a:r>
            <a:r>
              <a:rPr lang="zh-CN" altLang="en-US" sz="2800" dirty="0">
                <a:solidFill>
                  <a:srgbClr val="FF0000"/>
                </a:solidFill>
                <a:latin typeface="华文仿宋" panose="02010600040101010101" pitchFamily="2" charset="-122"/>
                <a:ea typeface="华文仿宋" panose="02010600040101010101" pitchFamily="2" charset="-122"/>
              </a:rPr>
              <a:t>设计人</a:t>
            </a:r>
            <a:r>
              <a:rPr lang="zh-CN" altLang="en-US" sz="2800" dirty="0">
                <a:latin typeface="华文仿宋" panose="02010600040101010101" pitchFamily="2" charset="-122"/>
                <a:ea typeface="华文仿宋" panose="02010600040101010101" pitchFamily="2" charset="-122"/>
              </a:rPr>
              <a:t>应按劳动法的规定安排工作时间，保证其雇佣人员享有</a:t>
            </a:r>
            <a:r>
              <a:rPr lang="zh-CN" altLang="en-US" sz="2800" dirty="0">
                <a:solidFill>
                  <a:srgbClr val="FF0000"/>
                </a:solidFill>
                <a:latin typeface="华文仿宋" panose="02010600040101010101" pitchFamily="2" charset="-122"/>
                <a:ea typeface="华文仿宋" panose="02010600040101010101" pitchFamily="2" charset="-122"/>
              </a:rPr>
              <a:t>休息和休假</a:t>
            </a:r>
            <a:r>
              <a:rPr lang="zh-CN" altLang="en-US" sz="2800" dirty="0">
                <a:latin typeface="华文仿宋" panose="02010600040101010101" pitchFamily="2" charset="-122"/>
                <a:ea typeface="华文仿宋" panose="02010600040101010101" pitchFamily="2" charset="-122"/>
              </a:rPr>
              <a:t>的权利。因 设计需要占用休假日或延长工作时间的，应不超过法律规定的限度，并按法律规定给予</a:t>
            </a:r>
            <a:r>
              <a:rPr lang="zh-CN" altLang="en-US" sz="2800" dirty="0">
                <a:solidFill>
                  <a:srgbClr val="FF0000"/>
                </a:solidFill>
                <a:latin typeface="华文仿宋" panose="02010600040101010101" pitchFamily="2" charset="-122"/>
                <a:ea typeface="华文仿宋" panose="02010600040101010101" pitchFamily="2" charset="-122"/>
              </a:rPr>
              <a:t>补休或 付酬</a:t>
            </a:r>
            <a:r>
              <a:rPr lang="zh-CN" altLang="en-US" sz="2800" dirty="0">
                <a:latin typeface="华文仿宋" panose="02010600040101010101" pitchFamily="2" charset="-122"/>
                <a:ea typeface="华文仿宋" panose="02010600040101010101" pitchFamily="2" charset="-122"/>
              </a:rPr>
              <a:t>。</a:t>
            </a:r>
          </a:p>
          <a:p>
            <a:r>
              <a:rPr lang="en-US" altLang="zh-CN" sz="2800" dirty="0">
                <a:latin typeface="华文仿宋" panose="02010600040101010101" pitchFamily="2" charset="-122"/>
                <a:ea typeface="华文仿宋" panose="02010600040101010101" pitchFamily="2" charset="-122"/>
              </a:rPr>
              <a:t>4.8.3 </a:t>
            </a:r>
            <a:r>
              <a:rPr lang="zh-CN" altLang="en-US" sz="2800" dirty="0">
                <a:solidFill>
                  <a:srgbClr val="FF0000"/>
                </a:solidFill>
                <a:latin typeface="华文仿宋" panose="02010600040101010101" pitchFamily="2" charset="-122"/>
                <a:ea typeface="华文仿宋" panose="02010600040101010101" pitchFamily="2" charset="-122"/>
              </a:rPr>
              <a:t>设计人</a:t>
            </a:r>
            <a:r>
              <a:rPr lang="zh-CN" altLang="en-US" sz="2800" dirty="0">
                <a:latin typeface="华文仿宋" panose="02010600040101010101" pitchFamily="2" charset="-122"/>
                <a:ea typeface="华文仿宋" panose="02010600040101010101" pitchFamily="2" charset="-122"/>
              </a:rPr>
              <a:t>应按有关法律规定和合同约定，为其雇佣人员</a:t>
            </a:r>
            <a:r>
              <a:rPr lang="zh-CN" altLang="en-US" sz="2800" dirty="0">
                <a:solidFill>
                  <a:srgbClr val="FF0000"/>
                </a:solidFill>
                <a:latin typeface="华文仿宋" panose="02010600040101010101" pitchFamily="2" charset="-122"/>
                <a:ea typeface="华文仿宋" panose="02010600040101010101" pitchFamily="2" charset="-122"/>
              </a:rPr>
              <a:t>办理保险。</a:t>
            </a:r>
          </a:p>
          <a:p>
            <a:endParaRPr lang="zh-CN" altLang="en-US" sz="2800" dirty="0"/>
          </a:p>
        </p:txBody>
      </p:sp>
    </p:spTree>
    <p:extLst>
      <p:ext uri="{BB962C8B-B14F-4D97-AF65-F5344CB8AC3E}">
        <p14:creationId xmlns:p14="http://schemas.microsoft.com/office/powerpoint/2010/main" val="396199907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332656"/>
            <a:ext cx="8496944" cy="6264696"/>
          </a:xfrm>
        </p:spPr>
        <p:txBody>
          <a:bodyPr>
            <a:normAutofit fontScale="92500"/>
          </a:bodyPr>
          <a:lstStyle/>
          <a:p>
            <a:r>
              <a:rPr lang="en-US" altLang="zh-CN" sz="3000" dirty="0" smtClean="0">
                <a:latin typeface="微软雅黑" panose="020B0503020204020204" pitchFamily="34" charset="-122"/>
                <a:ea typeface="微软雅黑" panose="020B0503020204020204" pitchFamily="34" charset="-122"/>
              </a:rPr>
              <a:t>4</a:t>
            </a:r>
            <a:r>
              <a:rPr lang="zh-CN" altLang="en-US" sz="3000" dirty="0" smtClean="0">
                <a:latin typeface="微软雅黑" panose="020B0503020204020204" pitchFamily="34" charset="-122"/>
                <a:ea typeface="微软雅黑" panose="020B0503020204020204" pitchFamily="34" charset="-122"/>
              </a:rPr>
              <a:t>、勘察服务项目内容</a:t>
            </a:r>
            <a:endParaRPr lang="en-US" altLang="zh-CN" sz="3000" dirty="0" smtClean="0">
              <a:latin typeface="微软雅黑" panose="020B0503020204020204" pitchFamily="34" charset="-122"/>
              <a:ea typeface="微软雅黑" panose="020B0503020204020204" pitchFamily="34" charset="-122"/>
            </a:endParaRPr>
          </a:p>
          <a:p>
            <a:r>
              <a:rPr lang="en-US" altLang="zh-CN" sz="2800" dirty="0">
                <a:latin typeface="华文新魏" panose="02010800040101010101" pitchFamily="2" charset="-122"/>
                <a:ea typeface="华文新魏" panose="02010800040101010101" pitchFamily="2" charset="-122"/>
              </a:rPr>
              <a:t>5.1 </a:t>
            </a:r>
            <a:r>
              <a:rPr lang="zh-CN" altLang="en-US" sz="2800" dirty="0">
                <a:latin typeface="华文新魏" panose="02010800040101010101" pitchFamily="2" charset="-122"/>
                <a:ea typeface="华文新魏" panose="02010800040101010101" pitchFamily="2" charset="-122"/>
              </a:rPr>
              <a:t>一般</a:t>
            </a:r>
            <a:r>
              <a:rPr lang="zh-CN" altLang="en-US" sz="2800" dirty="0" smtClean="0">
                <a:latin typeface="华文新魏" panose="02010800040101010101" pitchFamily="2" charset="-122"/>
                <a:ea typeface="华文新魏" panose="02010800040101010101" pitchFamily="2" charset="-122"/>
              </a:rPr>
              <a:t>要求：</a:t>
            </a:r>
            <a:endParaRPr lang="en-US" altLang="zh-CN" sz="2800" dirty="0" smtClean="0">
              <a:latin typeface="华文新魏" panose="02010800040101010101" pitchFamily="2" charset="-122"/>
              <a:ea typeface="华文新魏" panose="02010800040101010101" pitchFamily="2" charset="-122"/>
            </a:endParaRPr>
          </a:p>
          <a:p>
            <a:r>
              <a:rPr lang="en-US" altLang="zh-CN" sz="2800" dirty="0">
                <a:latin typeface="仿宋" panose="02010609060101010101" pitchFamily="49" charset="-122"/>
                <a:ea typeface="仿宋" panose="02010609060101010101" pitchFamily="49" charset="-122"/>
              </a:rPr>
              <a:t>5.1.2 </a:t>
            </a:r>
            <a:r>
              <a:rPr lang="zh-CN" altLang="en-US" sz="2800" dirty="0">
                <a:latin typeface="仿宋" panose="02010609060101010101" pitchFamily="49" charset="-122"/>
                <a:ea typeface="仿宋" panose="02010609060101010101" pitchFamily="49" charset="-122"/>
              </a:rPr>
              <a:t>勘察人应按照法律规定，以及国家、行业和地方的规范和标准完成勘察工作，并应符合发包人要求。各项规范、标准和发包人要求之间如对同一内容的描述不一致时，</a:t>
            </a:r>
            <a:r>
              <a:rPr lang="zh-CN" altLang="en-US" sz="2800" dirty="0">
                <a:solidFill>
                  <a:srgbClr val="FF0000"/>
                </a:solidFill>
                <a:latin typeface="仿宋" panose="02010609060101010101" pitchFamily="49" charset="-122"/>
                <a:ea typeface="仿宋" panose="02010609060101010101" pitchFamily="49" charset="-122"/>
              </a:rPr>
              <a:t>应以描述更为严格的内容为准</a:t>
            </a:r>
            <a:r>
              <a:rPr lang="zh-CN" altLang="en-US" sz="2800" dirty="0" smtClean="0">
                <a:solidFill>
                  <a:srgbClr val="FF0000"/>
                </a:solidFill>
                <a:latin typeface="仿宋" panose="02010609060101010101" pitchFamily="49" charset="-122"/>
                <a:ea typeface="仿宋" panose="02010609060101010101" pitchFamily="49" charset="-122"/>
              </a:rPr>
              <a:t>。</a:t>
            </a:r>
            <a:endParaRPr lang="en-US" altLang="zh-CN" sz="2800" dirty="0" smtClean="0">
              <a:solidFill>
                <a:srgbClr val="FF0000"/>
              </a:solidFill>
              <a:latin typeface="仿宋" panose="02010609060101010101" pitchFamily="49" charset="-122"/>
              <a:ea typeface="仿宋" panose="02010609060101010101" pitchFamily="49" charset="-122"/>
            </a:endParaRPr>
          </a:p>
          <a:p>
            <a:r>
              <a:rPr lang="en-US" altLang="zh-CN" sz="2800" dirty="0">
                <a:latin typeface="仿宋" panose="02010609060101010101" pitchFamily="49" charset="-122"/>
                <a:ea typeface="仿宋" panose="02010609060101010101" pitchFamily="49" charset="-122"/>
              </a:rPr>
              <a:t>5.1.3  </a:t>
            </a:r>
            <a:r>
              <a:rPr lang="zh-CN" altLang="en-US" sz="2800" dirty="0">
                <a:latin typeface="仿宋" panose="02010609060101010101" pitchFamily="49" charset="-122"/>
                <a:ea typeface="仿宋" panose="02010609060101010101" pitchFamily="49" charset="-122"/>
              </a:rPr>
              <a:t>除专用合同条款另有约定外，勘察人完成勘察工作所应遵守的法律规定，以及国家、行业和地方的规范和标准，</a:t>
            </a:r>
            <a:r>
              <a:rPr lang="zh-CN" altLang="en-US" sz="2800" dirty="0">
                <a:solidFill>
                  <a:srgbClr val="FF0000"/>
                </a:solidFill>
                <a:latin typeface="仿宋" panose="02010609060101010101" pitchFamily="49" charset="-122"/>
                <a:ea typeface="仿宋" panose="02010609060101010101" pitchFamily="49" charset="-122"/>
              </a:rPr>
              <a:t>均应视为在基准日适用的版本。</a:t>
            </a:r>
            <a:r>
              <a:rPr lang="zh-CN" altLang="en-US" sz="2800" dirty="0">
                <a:latin typeface="仿宋" panose="02010609060101010101" pitchFamily="49" charset="-122"/>
                <a:ea typeface="仿宋" panose="02010609060101010101" pitchFamily="49" charset="-122"/>
              </a:rPr>
              <a:t>基准日之后，前述版本发生重大变化，或者有新的法律，以及国家、行业和地方的规范和标准实施的，勘察人应向发包人提出遵守新规定的建议。</a:t>
            </a:r>
            <a:r>
              <a:rPr lang="zh-CN" altLang="en-US" sz="2800" dirty="0">
                <a:solidFill>
                  <a:srgbClr val="FF0000"/>
                </a:solidFill>
                <a:latin typeface="仿宋" panose="02010609060101010101" pitchFamily="49" charset="-122"/>
                <a:ea typeface="仿宋" panose="02010609060101010101" pitchFamily="49" charset="-122"/>
              </a:rPr>
              <a:t>发包人应在收到建议后 </a:t>
            </a:r>
            <a:r>
              <a:rPr lang="en-US" altLang="zh-CN" sz="2800" dirty="0">
                <a:solidFill>
                  <a:srgbClr val="FF0000"/>
                </a:solidFill>
                <a:latin typeface="仿宋" panose="02010609060101010101" pitchFamily="49" charset="-122"/>
                <a:ea typeface="仿宋" panose="02010609060101010101" pitchFamily="49" charset="-122"/>
              </a:rPr>
              <a:t>7 </a:t>
            </a:r>
            <a:r>
              <a:rPr lang="zh-CN" altLang="en-US" sz="2800" dirty="0">
                <a:solidFill>
                  <a:srgbClr val="FF0000"/>
                </a:solidFill>
                <a:latin typeface="仿宋" panose="02010609060101010101" pitchFamily="49" charset="-122"/>
                <a:ea typeface="仿宋" panose="02010609060101010101" pitchFamily="49" charset="-122"/>
              </a:rPr>
              <a:t>天内发出是否遵守新规定的指示。发包人指示</a:t>
            </a:r>
            <a:r>
              <a:rPr lang="zh-CN" altLang="en-US" sz="2800" dirty="0" smtClean="0">
                <a:solidFill>
                  <a:srgbClr val="FF0000"/>
                </a:solidFill>
                <a:latin typeface="仿宋" panose="02010609060101010101" pitchFamily="49" charset="-122"/>
                <a:ea typeface="仿宋" panose="02010609060101010101" pitchFamily="49" charset="-122"/>
              </a:rPr>
              <a:t>遵守新</a:t>
            </a:r>
            <a:r>
              <a:rPr lang="zh-CN" altLang="en-US" sz="2800" dirty="0">
                <a:solidFill>
                  <a:srgbClr val="FF0000"/>
                </a:solidFill>
                <a:latin typeface="仿宋" panose="02010609060101010101" pitchFamily="49" charset="-122"/>
                <a:ea typeface="仿宋" panose="02010609060101010101" pitchFamily="49" charset="-122"/>
              </a:rPr>
              <a:t>规定的，按照第 </a:t>
            </a:r>
            <a:r>
              <a:rPr lang="en-US" altLang="zh-CN" sz="2800" dirty="0">
                <a:solidFill>
                  <a:srgbClr val="FF0000"/>
                </a:solidFill>
                <a:latin typeface="仿宋" panose="02010609060101010101" pitchFamily="49" charset="-122"/>
                <a:ea typeface="仿宋" panose="02010609060101010101" pitchFamily="49" charset="-122"/>
              </a:rPr>
              <a:t>11 </a:t>
            </a:r>
            <a:r>
              <a:rPr lang="zh-CN" altLang="en-US" sz="2800" dirty="0">
                <a:solidFill>
                  <a:srgbClr val="FF0000"/>
                </a:solidFill>
                <a:latin typeface="仿宋" panose="02010609060101010101" pitchFamily="49" charset="-122"/>
                <a:ea typeface="仿宋" panose="02010609060101010101" pitchFamily="49" charset="-122"/>
              </a:rPr>
              <a:t>条约定执行。</a:t>
            </a:r>
            <a:endParaRPr lang="en-US" altLang="zh-CN" sz="2800" dirty="0" smtClean="0">
              <a:solidFill>
                <a:srgbClr val="FF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211106975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404664"/>
            <a:ext cx="8352928" cy="6192688"/>
          </a:xfrm>
        </p:spPr>
        <p:txBody>
          <a:bodyPr>
            <a:normAutofit fontScale="85000" lnSpcReduction="10000"/>
          </a:bodyPr>
          <a:lstStyle/>
          <a:p>
            <a:r>
              <a:rPr lang="en-US" altLang="zh-CN" dirty="0" smtClean="0">
                <a:latin typeface="华文新魏" panose="02010800040101010101" pitchFamily="2" charset="-122"/>
                <a:ea typeface="华文新魏" panose="02010800040101010101" pitchFamily="2" charset="-122"/>
              </a:rPr>
              <a:t>5.2 </a:t>
            </a:r>
            <a:r>
              <a:rPr lang="zh-CN" altLang="en-US" dirty="0" smtClean="0">
                <a:latin typeface="华文新魏" panose="02010800040101010101" pitchFamily="2" charset="-122"/>
                <a:ea typeface="华文新魏" panose="02010800040101010101" pitchFamily="2" charset="-122"/>
              </a:rPr>
              <a:t>勘察依据</a:t>
            </a:r>
            <a:endParaRPr lang="en-US" altLang="zh-CN" dirty="0" smtClean="0">
              <a:latin typeface="华文新魏" panose="02010800040101010101" pitchFamily="2" charset="-122"/>
              <a:ea typeface="华文新魏" panose="02010800040101010101" pitchFamily="2" charset="-122"/>
            </a:endParaRPr>
          </a:p>
          <a:p>
            <a:r>
              <a:rPr lang="en-US" altLang="zh-CN" dirty="0" smtClean="0">
                <a:latin typeface="华文新魏" panose="02010800040101010101" pitchFamily="2" charset="-122"/>
                <a:ea typeface="华文新魏" panose="02010800040101010101" pitchFamily="2" charset="-122"/>
              </a:rPr>
              <a:t>5.3 </a:t>
            </a:r>
            <a:r>
              <a:rPr lang="zh-CN" altLang="en-US" dirty="0">
                <a:latin typeface="华文新魏" panose="02010800040101010101" pitchFamily="2" charset="-122"/>
                <a:ea typeface="华文新魏" panose="02010800040101010101" pitchFamily="2" charset="-122"/>
              </a:rPr>
              <a:t>勘察</a:t>
            </a:r>
            <a:r>
              <a:rPr lang="zh-CN" altLang="en-US" dirty="0" smtClean="0">
                <a:latin typeface="华文新魏" panose="02010800040101010101" pitchFamily="2" charset="-122"/>
                <a:ea typeface="华文新魏" panose="02010800040101010101" pitchFamily="2" charset="-122"/>
              </a:rPr>
              <a:t>范围</a:t>
            </a:r>
            <a:endParaRPr lang="zh-CN" altLang="en-US" dirty="0">
              <a:latin typeface="华文新魏" panose="02010800040101010101" pitchFamily="2" charset="-122"/>
              <a:ea typeface="华文新魏" panose="02010800040101010101" pitchFamily="2" charset="-122"/>
            </a:endParaRPr>
          </a:p>
          <a:p>
            <a:r>
              <a:rPr lang="en-US" altLang="zh-CN" dirty="0">
                <a:latin typeface="仿宋" panose="02010609060101010101" pitchFamily="49" charset="-122"/>
                <a:ea typeface="仿宋" panose="02010609060101010101" pitchFamily="49" charset="-122"/>
              </a:rPr>
              <a:t>5.3.1 </a:t>
            </a:r>
            <a:r>
              <a:rPr lang="zh-CN" altLang="en-US" dirty="0">
                <a:latin typeface="仿宋" panose="02010609060101010101" pitchFamily="49" charset="-122"/>
                <a:ea typeface="仿宋" panose="02010609060101010101" pitchFamily="49" charset="-122"/>
              </a:rPr>
              <a:t>本合同的勘察范围包括</a:t>
            </a:r>
            <a:r>
              <a:rPr lang="zh-CN" altLang="en-US" dirty="0">
                <a:solidFill>
                  <a:srgbClr val="FF0000"/>
                </a:solidFill>
                <a:latin typeface="仿宋" panose="02010609060101010101" pitchFamily="49" charset="-122"/>
                <a:ea typeface="仿宋" panose="02010609060101010101" pitchFamily="49" charset="-122"/>
              </a:rPr>
              <a:t>工程范围、阶段范围和工作范围，</a:t>
            </a:r>
            <a:r>
              <a:rPr lang="zh-CN" altLang="en-US" dirty="0">
                <a:latin typeface="仿宋" panose="02010609060101010101" pitchFamily="49" charset="-122"/>
                <a:ea typeface="仿宋" panose="02010609060101010101" pitchFamily="49" charset="-122"/>
              </a:rPr>
              <a:t>具体勘察范围应当根据三者之间的关联内容进行确定。</a:t>
            </a:r>
          </a:p>
          <a:p>
            <a:r>
              <a:rPr lang="en-US" altLang="zh-CN" dirty="0">
                <a:latin typeface="仿宋" panose="02010609060101010101" pitchFamily="49" charset="-122"/>
                <a:ea typeface="仿宋" panose="02010609060101010101" pitchFamily="49" charset="-122"/>
              </a:rPr>
              <a:t>5.3.2 </a:t>
            </a:r>
            <a:r>
              <a:rPr lang="zh-CN" altLang="en-US" dirty="0">
                <a:solidFill>
                  <a:srgbClr val="FF0000"/>
                </a:solidFill>
                <a:latin typeface="仿宋" panose="02010609060101010101" pitchFamily="49" charset="-122"/>
                <a:ea typeface="仿宋" panose="02010609060101010101" pitchFamily="49" charset="-122"/>
              </a:rPr>
              <a:t>工程范围</a:t>
            </a:r>
            <a:r>
              <a:rPr lang="zh-CN" altLang="en-US" dirty="0">
                <a:latin typeface="仿宋" panose="02010609060101010101" pitchFamily="49" charset="-122"/>
                <a:ea typeface="仿宋" panose="02010609060101010101" pitchFamily="49" charset="-122"/>
              </a:rPr>
              <a:t>指所勘察工程的建设内容，具体范围在专用合同条款中约定。</a:t>
            </a:r>
          </a:p>
          <a:p>
            <a:r>
              <a:rPr lang="en-US" altLang="zh-CN" dirty="0">
                <a:latin typeface="仿宋" panose="02010609060101010101" pitchFamily="49" charset="-122"/>
                <a:ea typeface="仿宋" panose="02010609060101010101" pitchFamily="49" charset="-122"/>
              </a:rPr>
              <a:t>5.3.3 </a:t>
            </a:r>
            <a:r>
              <a:rPr lang="zh-CN" altLang="en-US" dirty="0">
                <a:solidFill>
                  <a:srgbClr val="FF0000"/>
                </a:solidFill>
                <a:latin typeface="仿宋" panose="02010609060101010101" pitchFamily="49" charset="-122"/>
                <a:ea typeface="仿宋" panose="02010609060101010101" pitchFamily="49" charset="-122"/>
              </a:rPr>
              <a:t>阶段范围</a:t>
            </a:r>
            <a:r>
              <a:rPr lang="zh-CN" altLang="en-US" dirty="0">
                <a:latin typeface="仿宋" panose="02010609060101010101" pitchFamily="49" charset="-122"/>
                <a:ea typeface="仿宋" panose="02010609060101010101" pitchFamily="49" charset="-122"/>
              </a:rPr>
              <a:t>指工程建设程序中的可行性研究勘察、初步勘察、详细勘察、施工勘察等阶段中的一个或者多个阶段，具体范围在专用合同条款中约定。</a:t>
            </a:r>
          </a:p>
          <a:p>
            <a:r>
              <a:rPr lang="en-US" altLang="zh-CN" dirty="0">
                <a:latin typeface="仿宋" panose="02010609060101010101" pitchFamily="49" charset="-122"/>
                <a:ea typeface="仿宋" panose="02010609060101010101" pitchFamily="49" charset="-122"/>
              </a:rPr>
              <a:t>5.3.4 </a:t>
            </a:r>
            <a:r>
              <a:rPr lang="zh-CN" altLang="en-US" dirty="0">
                <a:solidFill>
                  <a:srgbClr val="FF0000"/>
                </a:solidFill>
                <a:latin typeface="仿宋" panose="02010609060101010101" pitchFamily="49" charset="-122"/>
                <a:ea typeface="仿宋" panose="02010609060101010101" pitchFamily="49" charset="-122"/>
              </a:rPr>
              <a:t>工作范围</a:t>
            </a:r>
            <a:r>
              <a:rPr lang="zh-CN" altLang="en-US" dirty="0">
                <a:latin typeface="仿宋" panose="02010609060101010101" pitchFamily="49" charset="-122"/>
                <a:ea typeface="仿宋" panose="02010609060101010101" pitchFamily="49" charset="-122"/>
              </a:rPr>
              <a:t>指工程测量、岩土工程勘察、岩土工程设计（如有）、提供技术交底、施工配合、参加试车（试运行）、竣工验收和发包人委托的其他服务中的一项或者多项工作，具体范围在专用合同条款中约定。</a:t>
            </a:r>
          </a:p>
          <a:p>
            <a:endParaRPr lang="zh-CN" altLang="en-US" dirty="0"/>
          </a:p>
        </p:txBody>
      </p:sp>
    </p:spTree>
    <p:extLst>
      <p:ext uri="{BB962C8B-B14F-4D97-AF65-F5344CB8AC3E}">
        <p14:creationId xmlns:p14="http://schemas.microsoft.com/office/powerpoint/2010/main" val="678866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620688"/>
            <a:ext cx="8219256" cy="5505475"/>
          </a:xfrm>
        </p:spPr>
        <p:txBody>
          <a:bodyPr>
            <a:normAutofit lnSpcReduction="10000"/>
          </a:bodyPr>
          <a:lstStyle/>
          <a:p>
            <a:r>
              <a:rPr lang="en-US" altLang="zh-CN" sz="2800" dirty="0"/>
              <a:t>2</a:t>
            </a:r>
            <a:r>
              <a:rPr lang="zh-CN" altLang="en-US" sz="2800" dirty="0"/>
              <a:t>、资格预审文件中申请人的资格条件</a:t>
            </a:r>
          </a:p>
          <a:p>
            <a:r>
              <a:rPr lang="zh-CN" altLang="en-US" sz="2800" dirty="0"/>
              <a:t>   </a:t>
            </a:r>
            <a:r>
              <a:rPr lang="en-US" altLang="zh-CN" sz="2800" dirty="0"/>
              <a:t>《</a:t>
            </a:r>
            <a:r>
              <a:rPr lang="zh-CN" altLang="en-US" sz="2800" dirty="0"/>
              <a:t>标准资格预审文件</a:t>
            </a:r>
            <a:r>
              <a:rPr lang="en-US" altLang="zh-CN" sz="2800" dirty="0"/>
              <a:t>》“</a:t>
            </a:r>
            <a:r>
              <a:rPr lang="zh-CN" altLang="en-US" sz="2800" dirty="0"/>
              <a:t>投标人须知”</a:t>
            </a:r>
            <a:r>
              <a:rPr lang="en-US" altLang="zh-CN" sz="2800" dirty="0"/>
              <a:t>1.4</a:t>
            </a:r>
            <a:r>
              <a:rPr lang="zh-CN" altLang="en-US" sz="2800" dirty="0"/>
              <a:t>条款规定了投标人施工标段的资格条件：即从</a:t>
            </a:r>
          </a:p>
          <a:p>
            <a:r>
              <a:rPr lang="zh-CN" altLang="en-US" sz="2800" dirty="0"/>
              <a:t>“资质条件、财务要求、业绩要求、信誉要求、项目经理要求和其他要求。”共六个方面组成对潜在投标人和投标人履约能力审查的评价体系。此外除了联合体的规则外申请人还须要遵守以下规定：</a:t>
            </a:r>
          </a:p>
          <a:p>
            <a:r>
              <a:rPr lang="zh-CN" altLang="en-US" sz="2800" dirty="0"/>
              <a:t>     </a:t>
            </a:r>
            <a:r>
              <a:rPr lang="en-US" altLang="zh-CN" sz="2800" dirty="0"/>
              <a:t>1.4.3</a:t>
            </a:r>
            <a:r>
              <a:rPr lang="zh-CN" altLang="en-US" sz="2800" dirty="0"/>
              <a:t>申请人不得存在下列情形之一</a:t>
            </a:r>
            <a:r>
              <a:rPr lang="zh-CN" altLang="en-US" sz="2800" dirty="0" smtClean="0"/>
              <a:t>：</a:t>
            </a:r>
            <a:endParaRPr lang="en-US" altLang="zh-CN" sz="2800" dirty="0" smtClean="0"/>
          </a:p>
          <a:p>
            <a:r>
              <a:rPr lang="zh-CN" altLang="en-US" sz="2800" dirty="0">
                <a:latin typeface="华文楷体" panose="02010600040101010101" pitchFamily="2" charset="-122"/>
                <a:ea typeface="华文楷体" panose="02010600040101010101" pitchFamily="2" charset="-122"/>
              </a:rPr>
              <a:t>（</a:t>
            </a:r>
            <a:r>
              <a:rPr lang="en-US" altLang="zh-CN" sz="2800" dirty="0">
                <a:latin typeface="华文楷体" panose="02010600040101010101" pitchFamily="2" charset="-122"/>
                <a:ea typeface="华文楷体" panose="02010600040101010101" pitchFamily="2" charset="-122"/>
              </a:rPr>
              <a:t>1</a:t>
            </a:r>
            <a:r>
              <a:rPr lang="zh-CN" altLang="en-US" sz="2800" dirty="0">
                <a:latin typeface="华文楷体" panose="02010600040101010101" pitchFamily="2" charset="-122"/>
                <a:ea typeface="华文楷体" panose="02010600040101010101" pitchFamily="2" charset="-122"/>
              </a:rPr>
              <a:t>）为招标人不具有独立法资格的附属机构（单位）</a:t>
            </a:r>
            <a:r>
              <a:rPr lang="zh-CN" altLang="en-US" sz="2800" dirty="0" smtClean="0">
                <a:latin typeface="华文楷体" panose="02010600040101010101" pitchFamily="2" charset="-122"/>
                <a:ea typeface="华文楷体" panose="02010600040101010101" pitchFamily="2" charset="-122"/>
              </a:rPr>
              <a:t>；</a:t>
            </a:r>
            <a:endParaRPr lang="zh-CN" altLang="en-US" sz="2800" dirty="0">
              <a:latin typeface="华文楷体" panose="02010600040101010101" pitchFamily="2" charset="-122"/>
              <a:ea typeface="华文楷体" panose="02010600040101010101" pitchFamily="2" charset="-122"/>
            </a:endParaRPr>
          </a:p>
          <a:p>
            <a:pPr marL="0" indent="0">
              <a:buNone/>
            </a:pPr>
            <a:r>
              <a:rPr lang="zh-CN" altLang="en-US" dirty="0" smtClean="0"/>
              <a:t>    </a:t>
            </a:r>
            <a:endParaRPr lang="zh-CN" altLang="en-US" dirty="0"/>
          </a:p>
        </p:txBody>
      </p:sp>
    </p:spTree>
    <p:extLst>
      <p:ext uri="{BB962C8B-B14F-4D97-AF65-F5344CB8AC3E}">
        <p14:creationId xmlns:p14="http://schemas.microsoft.com/office/powerpoint/2010/main" val="58481634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76672"/>
            <a:ext cx="8219256" cy="5649491"/>
          </a:xfrm>
        </p:spPr>
        <p:txBody>
          <a:bodyPr>
            <a:normAutofit/>
          </a:bodyPr>
          <a:lstStyle/>
          <a:p>
            <a:r>
              <a:rPr lang="en-US" altLang="zh-CN" sz="2800" dirty="0">
                <a:latin typeface="华文新魏" panose="02010800040101010101" pitchFamily="2" charset="-122"/>
                <a:ea typeface="华文新魏" panose="02010800040101010101" pitchFamily="2" charset="-122"/>
              </a:rPr>
              <a:t>5.4 </a:t>
            </a:r>
            <a:r>
              <a:rPr lang="zh-CN" altLang="en-US" sz="2800" dirty="0">
                <a:latin typeface="华文新魏" panose="02010800040101010101" pitchFamily="2" charset="-122"/>
                <a:ea typeface="华文新魏" panose="02010800040101010101" pitchFamily="2" charset="-122"/>
              </a:rPr>
              <a:t>勘察作业要求</a:t>
            </a:r>
            <a:endParaRPr lang="en-US" altLang="zh-CN" sz="2800" dirty="0">
              <a:latin typeface="华文新魏" panose="02010800040101010101" pitchFamily="2" charset="-122"/>
              <a:ea typeface="华文新魏" panose="02010800040101010101" pitchFamily="2" charset="-122"/>
            </a:endParaRPr>
          </a:p>
          <a:p>
            <a:r>
              <a:rPr lang="en-US" altLang="zh-CN" sz="2800" dirty="0">
                <a:latin typeface="仿宋" panose="02010609060101010101" pitchFamily="49" charset="-122"/>
                <a:ea typeface="仿宋" panose="02010609060101010101" pitchFamily="49" charset="-122"/>
              </a:rPr>
              <a:t>5.4.1 </a:t>
            </a:r>
            <a:r>
              <a:rPr lang="zh-CN" altLang="en-US" sz="2800" dirty="0">
                <a:latin typeface="仿宋" panose="02010609060101010101" pitchFamily="49" charset="-122"/>
                <a:ea typeface="仿宋" panose="02010609060101010101" pitchFamily="49" charset="-122"/>
              </a:rPr>
              <a:t>测绘</a:t>
            </a:r>
            <a:r>
              <a:rPr lang="en-US" altLang="zh-CN" sz="2800" dirty="0">
                <a:latin typeface="仿宋" panose="02010609060101010101" pitchFamily="49" charset="-122"/>
                <a:ea typeface="仿宋" panose="02010609060101010101" pitchFamily="49" charset="-122"/>
              </a:rPr>
              <a:t>         5.4.2 </a:t>
            </a:r>
            <a:r>
              <a:rPr lang="zh-CN" altLang="en-US" sz="2800" dirty="0">
                <a:latin typeface="仿宋" panose="02010609060101010101" pitchFamily="49" charset="-122"/>
                <a:ea typeface="仿宋" panose="02010609060101010101" pitchFamily="49" charset="-122"/>
              </a:rPr>
              <a:t>勘探</a:t>
            </a:r>
            <a:endParaRPr lang="en-US" altLang="zh-CN" sz="2800" dirty="0">
              <a:latin typeface="仿宋" panose="02010609060101010101" pitchFamily="49" charset="-122"/>
              <a:ea typeface="仿宋" panose="02010609060101010101" pitchFamily="49" charset="-122"/>
            </a:endParaRPr>
          </a:p>
          <a:p>
            <a:r>
              <a:rPr lang="en-US" altLang="zh-CN" sz="2800" dirty="0">
                <a:latin typeface="仿宋" panose="02010609060101010101" pitchFamily="49" charset="-122"/>
                <a:ea typeface="仿宋" panose="02010609060101010101" pitchFamily="49" charset="-122"/>
              </a:rPr>
              <a:t>5.4.3 </a:t>
            </a:r>
            <a:r>
              <a:rPr lang="zh-CN" altLang="en-US" sz="2800" dirty="0">
                <a:latin typeface="仿宋" panose="02010609060101010101" pitchFamily="49" charset="-122"/>
                <a:ea typeface="仿宋" panose="02010609060101010101" pitchFamily="49" charset="-122"/>
              </a:rPr>
              <a:t>取样</a:t>
            </a:r>
            <a:r>
              <a:rPr lang="en-US" altLang="zh-CN" sz="2800" dirty="0">
                <a:latin typeface="仿宋" panose="02010609060101010101" pitchFamily="49" charset="-122"/>
                <a:ea typeface="仿宋" panose="02010609060101010101" pitchFamily="49" charset="-122"/>
              </a:rPr>
              <a:t>         5.4.4 </a:t>
            </a:r>
            <a:r>
              <a:rPr lang="zh-CN" altLang="en-US" sz="2800" dirty="0">
                <a:latin typeface="仿宋" panose="02010609060101010101" pitchFamily="49" charset="-122"/>
                <a:ea typeface="仿宋" panose="02010609060101010101" pitchFamily="49" charset="-122"/>
              </a:rPr>
              <a:t>试验</a:t>
            </a:r>
            <a:endParaRPr lang="en-US" altLang="zh-CN" sz="2800" dirty="0">
              <a:latin typeface="仿宋" panose="02010609060101010101" pitchFamily="49" charset="-122"/>
              <a:ea typeface="仿宋" panose="02010609060101010101" pitchFamily="49" charset="-122"/>
            </a:endParaRPr>
          </a:p>
          <a:p>
            <a:r>
              <a:rPr lang="en-US" altLang="zh-CN" sz="2800" dirty="0">
                <a:latin typeface="华文新魏" panose="02010800040101010101" pitchFamily="2" charset="-122"/>
                <a:ea typeface="华文新魏" panose="02010800040101010101" pitchFamily="2" charset="-122"/>
              </a:rPr>
              <a:t>5.5 </a:t>
            </a:r>
            <a:r>
              <a:rPr lang="zh-CN" altLang="en-US" sz="2800" dirty="0">
                <a:latin typeface="华文新魏" panose="02010800040101010101" pitchFamily="2" charset="-122"/>
                <a:ea typeface="华文新魏" panose="02010800040101010101" pitchFamily="2" charset="-122"/>
              </a:rPr>
              <a:t>勘察设备要求：</a:t>
            </a:r>
            <a:endParaRPr lang="en-US" altLang="zh-CN" sz="2800" dirty="0">
              <a:latin typeface="华文新魏" panose="02010800040101010101" pitchFamily="2" charset="-122"/>
              <a:ea typeface="华文新魏" panose="02010800040101010101" pitchFamily="2" charset="-122"/>
            </a:endParaRPr>
          </a:p>
          <a:p>
            <a:r>
              <a:rPr lang="en-US" altLang="zh-CN" sz="2800" dirty="0">
                <a:latin typeface="华文新魏" panose="02010800040101010101" pitchFamily="2" charset="-122"/>
                <a:ea typeface="华文新魏" panose="02010800040101010101" pitchFamily="2" charset="-122"/>
              </a:rPr>
              <a:t>5.6 </a:t>
            </a:r>
            <a:r>
              <a:rPr lang="zh-CN" altLang="en-US" sz="2800" dirty="0">
                <a:latin typeface="华文新魏" panose="02010800040101010101" pitchFamily="2" charset="-122"/>
                <a:ea typeface="华文新魏" panose="02010800040101010101" pitchFamily="2" charset="-122"/>
              </a:rPr>
              <a:t>临时占地和设施要求：</a:t>
            </a:r>
            <a:r>
              <a:rPr lang="zh-CN" altLang="en-US" sz="2800" dirty="0">
                <a:latin typeface="+mn-ea"/>
              </a:rPr>
              <a:t>提出计划、发包人协调、用地恢复、临建处理、费用自理</a:t>
            </a:r>
            <a:endParaRPr lang="en-US" altLang="zh-CN" sz="2800" dirty="0">
              <a:latin typeface="+mn-ea"/>
            </a:endParaRPr>
          </a:p>
          <a:p>
            <a:r>
              <a:rPr lang="en-US" altLang="zh-CN" sz="2800" dirty="0">
                <a:latin typeface="华文新魏" panose="02010800040101010101" pitchFamily="2" charset="-122"/>
                <a:ea typeface="华文新魏" panose="02010800040101010101" pitchFamily="2" charset="-122"/>
              </a:rPr>
              <a:t>5.7 </a:t>
            </a:r>
            <a:r>
              <a:rPr lang="zh-CN" altLang="en-US" sz="2800" dirty="0">
                <a:latin typeface="华文新魏" panose="02010800040101010101" pitchFamily="2" charset="-122"/>
                <a:ea typeface="华文新魏" panose="02010800040101010101" pitchFamily="2" charset="-122"/>
              </a:rPr>
              <a:t>安全作业要求</a:t>
            </a:r>
            <a:r>
              <a:rPr lang="zh-CN" altLang="en-US" sz="2800" dirty="0">
                <a:latin typeface="仿宋" panose="02010609060101010101" pitchFamily="49" charset="-122"/>
                <a:ea typeface="仿宋" panose="02010609060101010101" pitchFamily="49" charset="-122"/>
              </a:rPr>
              <a:t>：</a:t>
            </a:r>
            <a:r>
              <a:rPr lang="zh-CN" altLang="en-US" sz="2800" dirty="0">
                <a:latin typeface="+mn-ea"/>
              </a:rPr>
              <a:t>计划批准、全面落实、人员教育、设置预案、区分责任</a:t>
            </a:r>
            <a:endParaRPr lang="en-US" altLang="zh-CN" sz="2800" dirty="0">
              <a:latin typeface="+mn-ea"/>
            </a:endParaRPr>
          </a:p>
          <a:p>
            <a:r>
              <a:rPr lang="en-US" altLang="zh-CN" sz="2800" dirty="0">
                <a:latin typeface="华文新魏" panose="02010800040101010101" pitchFamily="2" charset="-122"/>
                <a:ea typeface="华文新魏" panose="02010800040101010101" pitchFamily="2" charset="-122"/>
              </a:rPr>
              <a:t>5.8 </a:t>
            </a:r>
            <a:r>
              <a:rPr lang="zh-CN" altLang="en-US" sz="2800" dirty="0">
                <a:latin typeface="华文新魏" panose="02010800040101010101" pitchFamily="2" charset="-122"/>
                <a:ea typeface="华文新魏" panose="02010800040101010101" pitchFamily="2" charset="-122"/>
              </a:rPr>
              <a:t>环境保护要求：</a:t>
            </a:r>
            <a:r>
              <a:rPr lang="zh-CN" altLang="en-US" sz="2800" dirty="0">
                <a:latin typeface="+mn-ea"/>
              </a:rPr>
              <a:t>责任、计划、落实</a:t>
            </a:r>
            <a:endParaRPr lang="en-US" altLang="zh-CN" sz="2800" dirty="0">
              <a:latin typeface="+mn-ea"/>
            </a:endParaRPr>
          </a:p>
          <a:p>
            <a:r>
              <a:rPr lang="en-US" altLang="zh-CN" sz="2800" dirty="0">
                <a:latin typeface="华文新魏" panose="02010800040101010101" pitchFamily="2" charset="-122"/>
                <a:ea typeface="华文新魏" panose="02010800040101010101" pitchFamily="2" charset="-122"/>
              </a:rPr>
              <a:t>5.9 </a:t>
            </a:r>
            <a:r>
              <a:rPr lang="zh-CN" altLang="en-US" sz="2800" dirty="0">
                <a:latin typeface="华文新魏" panose="02010800040101010101" pitchFamily="2" charset="-122"/>
                <a:ea typeface="华文新魏" panose="02010800040101010101" pitchFamily="2" charset="-122"/>
              </a:rPr>
              <a:t>事故处理要求</a:t>
            </a:r>
            <a:r>
              <a:rPr lang="zh-CN" altLang="en-US" sz="2800" dirty="0">
                <a:latin typeface="仿宋" panose="02010609060101010101" pitchFamily="49" charset="-122"/>
                <a:ea typeface="仿宋" panose="02010609060101010101" pitchFamily="49" charset="-122"/>
              </a:rPr>
              <a:t>：</a:t>
            </a:r>
            <a:r>
              <a:rPr lang="zh-CN" altLang="en-US" sz="2800" dirty="0">
                <a:latin typeface="+mn-ea"/>
              </a:rPr>
              <a:t>通知、抢救、报告</a:t>
            </a:r>
            <a:endParaRPr lang="en-US" altLang="zh-CN" sz="2800" dirty="0">
              <a:latin typeface="+mn-ea"/>
            </a:endParaRPr>
          </a:p>
          <a:p>
            <a:r>
              <a:rPr lang="en-US" altLang="zh-CN" sz="2800" dirty="0">
                <a:latin typeface="华文新魏" panose="02010800040101010101" pitchFamily="2" charset="-122"/>
                <a:ea typeface="华文新魏" panose="02010800040101010101" pitchFamily="2" charset="-122"/>
              </a:rPr>
              <a:t>5.10 </a:t>
            </a:r>
            <a:r>
              <a:rPr lang="zh-CN" altLang="en-US" sz="2800" dirty="0">
                <a:latin typeface="华文新魏" panose="02010800040101010101" pitchFamily="2" charset="-122"/>
                <a:ea typeface="华文新魏" panose="02010800040101010101" pitchFamily="2" charset="-122"/>
              </a:rPr>
              <a:t>勘察文件要求</a:t>
            </a:r>
            <a:r>
              <a:rPr lang="zh-CN" altLang="en-US" sz="2800" dirty="0">
                <a:latin typeface="+mn-ea"/>
              </a:rPr>
              <a:t>：成果</a:t>
            </a:r>
          </a:p>
          <a:p>
            <a:endParaRPr lang="zh-CN" altLang="en-US" dirty="0"/>
          </a:p>
        </p:txBody>
      </p:sp>
    </p:spTree>
    <p:extLst>
      <p:ext uri="{BB962C8B-B14F-4D97-AF65-F5344CB8AC3E}">
        <p14:creationId xmlns:p14="http://schemas.microsoft.com/office/powerpoint/2010/main" val="242465066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332656"/>
            <a:ext cx="8147248" cy="5793507"/>
          </a:xfrm>
        </p:spPr>
        <p:txBody>
          <a:bodyPr>
            <a:normAutofit lnSpcReduction="10000"/>
          </a:bodyPr>
          <a:lstStyle/>
          <a:p>
            <a:r>
              <a:rPr lang="en-US" altLang="zh-CN" sz="2800" dirty="0">
                <a:latin typeface="华文新魏" panose="02010800040101010101" pitchFamily="2" charset="-122"/>
                <a:ea typeface="华文新魏" panose="02010800040101010101" pitchFamily="2" charset="-122"/>
              </a:rPr>
              <a:t>6. </a:t>
            </a:r>
            <a:r>
              <a:rPr lang="zh-CN" altLang="en-US" sz="2800" dirty="0">
                <a:latin typeface="华文新魏" panose="02010800040101010101" pitchFamily="2" charset="-122"/>
                <a:ea typeface="华文新魏" panose="02010800040101010101" pitchFamily="2" charset="-122"/>
              </a:rPr>
              <a:t>开始勘察和完成</a:t>
            </a:r>
            <a:r>
              <a:rPr lang="zh-CN" altLang="en-US" sz="2800" dirty="0" smtClean="0">
                <a:latin typeface="华文新魏" panose="02010800040101010101" pitchFamily="2" charset="-122"/>
                <a:ea typeface="华文新魏" panose="02010800040101010101" pitchFamily="2" charset="-122"/>
              </a:rPr>
              <a:t>勘察</a:t>
            </a:r>
            <a:endParaRPr lang="en-US" altLang="zh-CN" sz="2800" dirty="0" smtClean="0">
              <a:latin typeface="华文新魏" panose="02010800040101010101" pitchFamily="2" charset="-122"/>
              <a:ea typeface="华文新魏" panose="02010800040101010101" pitchFamily="2" charset="-122"/>
            </a:endParaRPr>
          </a:p>
          <a:p>
            <a:r>
              <a:rPr lang="en-US" altLang="zh-CN" sz="2800" dirty="0">
                <a:latin typeface="华文仿宋" panose="02010600040101010101" pitchFamily="2" charset="-122"/>
                <a:ea typeface="华文仿宋" panose="02010600040101010101" pitchFamily="2" charset="-122"/>
              </a:rPr>
              <a:t>6.1.1 </a:t>
            </a:r>
            <a:r>
              <a:rPr lang="zh-CN" altLang="en-US" sz="2800" dirty="0">
                <a:latin typeface="华文仿宋" panose="02010600040101010101" pitchFamily="2" charset="-122"/>
                <a:ea typeface="华文仿宋" panose="02010600040101010101" pitchFamily="2" charset="-122"/>
              </a:rPr>
              <a:t>符合专用合同条款约定的开始勘察条件的，发包人应</a:t>
            </a:r>
            <a:r>
              <a:rPr lang="zh-CN" altLang="en-US" sz="2800" dirty="0">
                <a:solidFill>
                  <a:srgbClr val="FF0000"/>
                </a:solidFill>
                <a:latin typeface="华文仿宋" panose="02010600040101010101" pitchFamily="2" charset="-122"/>
                <a:ea typeface="华文仿宋" panose="02010600040101010101" pitchFamily="2" charset="-122"/>
              </a:rPr>
              <a:t>提前 </a:t>
            </a:r>
            <a:r>
              <a:rPr lang="en-US" altLang="zh-CN" sz="2800" dirty="0">
                <a:solidFill>
                  <a:srgbClr val="FF0000"/>
                </a:solidFill>
                <a:latin typeface="华文仿宋" panose="02010600040101010101" pitchFamily="2" charset="-122"/>
                <a:ea typeface="华文仿宋" panose="02010600040101010101" pitchFamily="2" charset="-122"/>
              </a:rPr>
              <a:t>7 </a:t>
            </a:r>
            <a:r>
              <a:rPr lang="zh-CN" altLang="en-US" sz="2800" dirty="0">
                <a:solidFill>
                  <a:srgbClr val="FF0000"/>
                </a:solidFill>
                <a:latin typeface="华文仿宋" panose="02010600040101010101" pitchFamily="2" charset="-122"/>
                <a:ea typeface="华文仿宋" panose="02010600040101010101" pitchFamily="2" charset="-122"/>
              </a:rPr>
              <a:t>天</a:t>
            </a:r>
            <a:r>
              <a:rPr lang="zh-CN" altLang="en-US" sz="2800" dirty="0">
                <a:latin typeface="华文仿宋" panose="02010600040101010101" pitchFamily="2" charset="-122"/>
                <a:ea typeface="华文仿宋" panose="02010600040101010101" pitchFamily="2" charset="-122"/>
              </a:rPr>
              <a:t>向勘察人发出开始</a:t>
            </a:r>
            <a:r>
              <a:rPr lang="zh-CN" altLang="en-US" sz="2800" dirty="0" smtClean="0">
                <a:latin typeface="华文仿宋" panose="02010600040101010101" pitchFamily="2" charset="-122"/>
                <a:ea typeface="华文仿宋" panose="02010600040101010101" pitchFamily="2" charset="-122"/>
              </a:rPr>
              <a:t>勘察通知</a:t>
            </a:r>
            <a:r>
              <a:rPr lang="zh-CN" altLang="en-US" sz="2800" dirty="0">
                <a:latin typeface="华文仿宋" panose="02010600040101010101" pitchFamily="2" charset="-122"/>
                <a:ea typeface="华文仿宋" panose="02010600040101010101" pitchFamily="2" charset="-122"/>
              </a:rPr>
              <a:t>。勘察服务期限自开始勘察通知中载明的开始勘察日期起计算。</a:t>
            </a:r>
          </a:p>
          <a:p>
            <a:r>
              <a:rPr lang="en-US" altLang="zh-CN" sz="2800" dirty="0">
                <a:latin typeface="华文仿宋" panose="02010600040101010101" pitchFamily="2" charset="-122"/>
                <a:ea typeface="华文仿宋" panose="02010600040101010101" pitchFamily="2" charset="-122"/>
              </a:rPr>
              <a:t>6.1.2 </a:t>
            </a:r>
            <a:r>
              <a:rPr lang="zh-CN" altLang="en-US" sz="2800" dirty="0">
                <a:latin typeface="华文仿宋" panose="02010600040101010101" pitchFamily="2" charset="-122"/>
                <a:ea typeface="华文仿宋" panose="02010600040101010101" pitchFamily="2" charset="-122"/>
              </a:rPr>
              <a:t>除专用合同条款另有约定外，因发包人原因造成</a:t>
            </a:r>
            <a:r>
              <a:rPr lang="zh-CN" altLang="en-US" sz="2800" dirty="0">
                <a:solidFill>
                  <a:srgbClr val="FF0000"/>
                </a:solidFill>
                <a:latin typeface="华文仿宋" panose="02010600040101010101" pitchFamily="2" charset="-122"/>
                <a:ea typeface="华文仿宋" panose="02010600040101010101" pitchFamily="2" charset="-122"/>
              </a:rPr>
              <a:t>合同签订之日起 </a:t>
            </a:r>
            <a:r>
              <a:rPr lang="en-US" altLang="zh-CN" sz="2800" dirty="0">
                <a:solidFill>
                  <a:srgbClr val="FF0000"/>
                </a:solidFill>
                <a:latin typeface="华文仿宋" panose="02010600040101010101" pitchFamily="2" charset="-122"/>
                <a:ea typeface="华文仿宋" panose="02010600040101010101" pitchFamily="2" charset="-122"/>
              </a:rPr>
              <a:t>90 </a:t>
            </a:r>
            <a:r>
              <a:rPr lang="zh-CN" altLang="en-US" sz="2800" dirty="0">
                <a:solidFill>
                  <a:srgbClr val="FF0000"/>
                </a:solidFill>
                <a:latin typeface="华文仿宋" panose="02010600040101010101" pitchFamily="2" charset="-122"/>
                <a:ea typeface="华文仿宋" panose="02010600040101010101" pitchFamily="2" charset="-122"/>
              </a:rPr>
              <a:t>天内未能发出开始勘察通知的</a:t>
            </a:r>
            <a:r>
              <a:rPr lang="zh-CN" altLang="en-US" sz="2800" dirty="0">
                <a:latin typeface="华文仿宋" panose="02010600040101010101" pitchFamily="2" charset="-122"/>
                <a:ea typeface="华文仿宋" panose="02010600040101010101" pitchFamily="2" charset="-122"/>
              </a:rPr>
              <a:t>，勘察人有权提出价格调整要求，或者解除合同。发包人应当承担由此增加的费用和（或）周期延误。</a:t>
            </a:r>
          </a:p>
          <a:p>
            <a:r>
              <a:rPr lang="zh-CN" altLang="en-US" sz="2800" dirty="0" smtClean="0">
                <a:latin typeface="宋体" panose="02010600030101010101" pitchFamily="2" charset="-122"/>
                <a:ea typeface="宋体" panose="02010600030101010101" pitchFamily="2" charset="-122"/>
              </a:rPr>
              <a:t>违约后果：调整价格、或解除合同。</a:t>
            </a:r>
            <a:endParaRPr lang="en-US" altLang="zh-CN"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6.2</a:t>
            </a:r>
            <a:r>
              <a:rPr lang="zh-CN" altLang="en-US" sz="2800" dirty="0" smtClean="0">
                <a:latin typeface="宋体" panose="02010600030101010101" pitchFamily="2" charset="-122"/>
                <a:ea typeface="宋体" panose="02010600030101010101" pitchFamily="2" charset="-122"/>
              </a:rPr>
              <a:t>规定了发包人引起的周期延误的因素和责任后果，涉及费用有专用合同约定。</a:t>
            </a:r>
            <a:endParaRPr lang="zh-CN" altLang="en-US"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04995222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76672"/>
            <a:ext cx="8219256" cy="5976664"/>
          </a:xfrm>
        </p:spPr>
        <p:txBody>
          <a:bodyPr>
            <a:normAutofit lnSpcReduction="10000"/>
          </a:bodyPr>
          <a:lstStyle/>
          <a:p>
            <a:r>
              <a:rPr lang="en-US" altLang="zh-CN" sz="2800" dirty="0" smtClean="0"/>
              <a:t>6.3</a:t>
            </a:r>
            <a:r>
              <a:rPr lang="zh-CN" altLang="en-US" sz="2800" dirty="0"/>
              <a:t>、</a:t>
            </a:r>
            <a:r>
              <a:rPr lang="en-US" altLang="zh-CN" sz="2800" dirty="0" smtClean="0"/>
              <a:t>6.4</a:t>
            </a:r>
            <a:r>
              <a:rPr lang="zh-CN" altLang="en-US" sz="2800" dirty="0" smtClean="0"/>
              <a:t>、</a:t>
            </a:r>
            <a:r>
              <a:rPr lang="en-US" altLang="zh-CN" sz="2800" dirty="0" smtClean="0"/>
              <a:t>6.5</a:t>
            </a:r>
            <a:r>
              <a:rPr lang="zh-CN" altLang="en-US" sz="2800" dirty="0" smtClean="0"/>
              <a:t>分别</a:t>
            </a:r>
            <a:r>
              <a:rPr lang="zh-CN" altLang="en-US" sz="2800" dirty="0"/>
              <a:t>规定</a:t>
            </a:r>
            <a:r>
              <a:rPr lang="zh-CN" altLang="en-US" sz="2800" dirty="0" smtClean="0"/>
              <a:t>了勘察人、非人为因素、第三人引起</a:t>
            </a:r>
            <a:r>
              <a:rPr lang="zh-CN" altLang="en-US" sz="2800" dirty="0"/>
              <a:t>的周期延误的因素和责任后果，涉及</a:t>
            </a:r>
            <a:r>
              <a:rPr lang="zh-CN" altLang="en-US" sz="2800" dirty="0" smtClean="0"/>
              <a:t>费用由专用</a:t>
            </a:r>
            <a:r>
              <a:rPr lang="zh-CN" altLang="en-US" sz="2800" dirty="0"/>
              <a:t>合同约定</a:t>
            </a:r>
            <a:r>
              <a:rPr lang="zh-CN" altLang="en-US" sz="2800" dirty="0" smtClean="0"/>
              <a:t>。</a:t>
            </a:r>
            <a:endParaRPr lang="en-US" altLang="zh-CN" sz="2800" dirty="0" smtClean="0"/>
          </a:p>
          <a:p>
            <a:r>
              <a:rPr lang="zh-CN" altLang="en-US" sz="2800" dirty="0" smtClean="0"/>
              <a:t>在勘察合同的专用条款应当对不利物质条件的情形详细作出约定。</a:t>
            </a:r>
            <a:endParaRPr lang="en-US" altLang="zh-CN" sz="2800" dirty="0" smtClean="0"/>
          </a:p>
          <a:p>
            <a:r>
              <a:rPr lang="en-US" altLang="zh-CN" sz="2800" dirty="0" smtClean="0"/>
              <a:t>6.6 </a:t>
            </a:r>
            <a:r>
              <a:rPr lang="zh-CN" altLang="en-US" sz="2800" dirty="0" smtClean="0"/>
              <a:t>完成勘察的成果：</a:t>
            </a:r>
            <a:r>
              <a:rPr lang="zh-CN" altLang="zh-CN" sz="2800" dirty="0">
                <a:solidFill>
                  <a:srgbClr val="FF0000"/>
                </a:solidFill>
                <a:latin typeface="仿宋" panose="02010609060101010101" pitchFamily="49" charset="-122"/>
                <a:ea typeface="仿宋" panose="02010609060101010101" pitchFamily="49" charset="-122"/>
              </a:rPr>
              <a:t>纸质文件一式八份</a:t>
            </a:r>
            <a:r>
              <a:rPr lang="zh-CN" altLang="zh-CN" sz="2800" dirty="0">
                <a:latin typeface="仿宋" panose="02010609060101010101" pitchFamily="49" charset="-122"/>
                <a:ea typeface="仿宋" panose="02010609060101010101" pitchFamily="49" charset="-122"/>
              </a:rPr>
              <a:t>，应当加盖单位章和项目负责人</a:t>
            </a:r>
            <a:r>
              <a:rPr lang="zh-CN" altLang="zh-CN" sz="2800" dirty="0">
                <a:solidFill>
                  <a:srgbClr val="FF0000"/>
                </a:solidFill>
                <a:latin typeface="仿宋" panose="02010609060101010101" pitchFamily="49" charset="-122"/>
                <a:ea typeface="仿宋" panose="02010609060101010101" pitchFamily="49" charset="-122"/>
              </a:rPr>
              <a:t>注册执业</a:t>
            </a:r>
            <a:r>
              <a:rPr lang="zh-CN" altLang="zh-CN" sz="2800" dirty="0" smtClean="0">
                <a:solidFill>
                  <a:srgbClr val="FF0000"/>
                </a:solidFill>
                <a:latin typeface="仿宋" panose="02010609060101010101" pitchFamily="49" charset="-122"/>
                <a:ea typeface="仿宋" panose="02010609060101010101" pitchFamily="49" charset="-122"/>
              </a:rPr>
              <a:t>印章</a:t>
            </a:r>
            <a:r>
              <a:rPr lang="zh-CN" altLang="zh-CN" sz="2800" dirty="0">
                <a:latin typeface="仿宋" panose="02010609060101010101" pitchFamily="49" charset="-122"/>
                <a:ea typeface="仿宋" panose="02010609060101010101" pitchFamily="49" charset="-122"/>
              </a:rPr>
              <a:t>；电子文件中的文字为 </a:t>
            </a:r>
            <a:r>
              <a:rPr lang="en-US" altLang="zh-CN" sz="2800" dirty="0">
                <a:latin typeface="仿宋" panose="02010609060101010101" pitchFamily="49" charset="-122"/>
                <a:ea typeface="仿宋" panose="02010609060101010101" pitchFamily="49" charset="-122"/>
              </a:rPr>
              <a:t>WORD </a:t>
            </a:r>
            <a:r>
              <a:rPr lang="zh-CN" altLang="zh-CN" sz="2800" dirty="0">
                <a:latin typeface="仿宋" panose="02010609060101010101" pitchFamily="49" charset="-122"/>
                <a:ea typeface="仿宋" panose="02010609060101010101" pitchFamily="49" charset="-122"/>
              </a:rPr>
              <a:t>格式、图形为 </a:t>
            </a:r>
            <a:r>
              <a:rPr lang="en-US" altLang="zh-CN" sz="2800" dirty="0">
                <a:latin typeface="仿宋" panose="02010609060101010101" pitchFamily="49" charset="-122"/>
                <a:ea typeface="仿宋" panose="02010609060101010101" pitchFamily="49" charset="-122"/>
              </a:rPr>
              <a:t>CAD </a:t>
            </a:r>
            <a:r>
              <a:rPr lang="zh-CN" altLang="zh-CN" sz="2800" dirty="0">
                <a:latin typeface="仿宋" panose="02010609060101010101" pitchFamily="49" charset="-122"/>
                <a:ea typeface="仿宋" panose="02010609060101010101" pitchFamily="49" charset="-122"/>
              </a:rPr>
              <a:t>格式，并应使用光盘和 </a:t>
            </a:r>
            <a:r>
              <a:rPr lang="en-US" altLang="zh-CN" sz="2800" dirty="0">
                <a:latin typeface="仿宋" panose="02010609060101010101" pitchFamily="49" charset="-122"/>
                <a:ea typeface="仿宋" panose="02010609060101010101" pitchFamily="49" charset="-122"/>
              </a:rPr>
              <a:t>U </a:t>
            </a:r>
            <a:r>
              <a:rPr lang="zh-CN" altLang="zh-CN" sz="2800" dirty="0">
                <a:latin typeface="仿宋" panose="02010609060101010101" pitchFamily="49" charset="-122"/>
                <a:ea typeface="仿宋" panose="02010609060101010101" pitchFamily="49" charset="-122"/>
              </a:rPr>
              <a:t>盘分别贮存</a:t>
            </a:r>
            <a:r>
              <a:rPr lang="zh-CN" altLang="zh-CN" sz="2800" dirty="0" smtClean="0">
                <a:latin typeface="仿宋" panose="02010609060101010101" pitchFamily="49" charset="-122"/>
                <a:ea typeface="仿宋" panose="02010609060101010101" pitchFamily="49" charset="-122"/>
              </a:rPr>
              <a:t>。</a:t>
            </a:r>
            <a:endParaRPr lang="en-US" altLang="zh-CN" sz="2800" dirty="0" smtClean="0">
              <a:latin typeface="仿宋" panose="02010609060101010101" pitchFamily="49" charset="-122"/>
              <a:ea typeface="仿宋" panose="02010609060101010101" pitchFamily="49" charset="-122"/>
            </a:endParaRPr>
          </a:p>
          <a:p>
            <a:pPr marL="0" indent="0">
              <a:buNone/>
            </a:pPr>
            <a:r>
              <a:rPr lang="en-US" altLang="zh-CN" sz="2800" dirty="0" smtClean="0">
                <a:latin typeface="宋体" panose="02010600030101010101" pitchFamily="2" charset="-122"/>
                <a:ea typeface="宋体" panose="02010600030101010101" pitchFamily="2" charset="-122"/>
              </a:rPr>
              <a:t>  6.7</a:t>
            </a:r>
            <a:r>
              <a:rPr lang="zh-CN" altLang="en-US" sz="2800" dirty="0" smtClean="0">
                <a:latin typeface="宋体" panose="02010600030101010101" pitchFamily="2" charset="-122"/>
                <a:ea typeface="宋体" panose="02010600030101010101" pitchFamily="2" charset="-122"/>
              </a:rPr>
              <a:t>是关于提前完成勘察的约定；</a:t>
            </a:r>
            <a:endParaRPr lang="en-US" altLang="zh-CN" sz="2800" dirty="0" smtClean="0">
              <a:latin typeface="宋体" panose="02010600030101010101" pitchFamily="2" charset="-122"/>
              <a:ea typeface="宋体" panose="02010600030101010101" pitchFamily="2" charset="-122"/>
            </a:endParaRPr>
          </a:p>
          <a:p>
            <a:pPr marL="0" indent="0">
              <a:buNone/>
            </a:pPr>
            <a:r>
              <a:rPr lang="zh-CN" altLang="en-US" sz="2800" dirty="0" smtClean="0">
                <a:latin typeface="宋体" panose="02010600030101010101" pitchFamily="2" charset="-122"/>
                <a:ea typeface="宋体" panose="02010600030101010101" pitchFamily="2" charset="-122"/>
              </a:rPr>
              <a:t>第</a:t>
            </a:r>
            <a:r>
              <a:rPr lang="en-US" altLang="zh-CN" sz="2800" dirty="0" smtClean="0">
                <a:latin typeface="宋体" panose="02010600030101010101" pitchFamily="2" charset="-122"/>
                <a:ea typeface="宋体" panose="02010600030101010101" pitchFamily="2" charset="-122"/>
              </a:rPr>
              <a:t>7</a:t>
            </a:r>
            <a:r>
              <a:rPr lang="zh-CN" altLang="en-US" sz="2800" dirty="0" smtClean="0">
                <a:latin typeface="宋体" panose="02010600030101010101" pitchFamily="2" charset="-122"/>
                <a:ea typeface="宋体" panose="02010600030101010101" pitchFamily="2" charset="-122"/>
              </a:rPr>
              <a:t>条规定了由于发包人或勘察人原因导致工作暂停         的相关约定。</a:t>
            </a:r>
            <a:endParaRPr lang="en-US" altLang="zh-CN" sz="2800" dirty="0" smtClean="0">
              <a:latin typeface="宋体" panose="02010600030101010101" pitchFamily="2" charset="-122"/>
              <a:ea typeface="宋体" panose="02010600030101010101" pitchFamily="2" charset="-122"/>
            </a:endParaRPr>
          </a:p>
          <a:p>
            <a:pPr marL="0" indent="0">
              <a:buNone/>
            </a:pPr>
            <a:r>
              <a:rPr lang="zh-CN" altLang="en-US" sz="2800" dirty="0" smtClean="0">
                <a:latin typeface="宋体" panose="02010600030101010101" pitchFamily="2" charset="-122"/>
                <a:ea typeface="宋体" panose="02010600030101010101" pitchFamily="2" charset="-122"/>
              </a:rPr>
              <a:t>第</a:t>
            </a:r>
            <a:r>
              <a:rPr lang="en-US" altLang="zh-CN" sz="2800" dirty="0" smtClean="0">
                <a:latin typeface="宋体" panose="02010600030101010101" pitchFamily="2" charset="-122"/>
                <a:ea typeface="宋体" panose="02010600030101010101" pitchFamily="2" charset="-122"/>
              </a:rPr>
              <a:t>8</a:t>
            </a:r>
            <a:r>
              <a:rPr lang="zh-CN" altLang="en-US" sz="2800" dirty="0" smtClean="0">
                <a:latin typeface="宋体" panose="02010600030101010101" pitchFamily="2" charset="-122"/>
                <a:ea typeface="宋体" panose="02010600030101010101" pitchFamily="2" charset="-122"/>
              </a:rPr>
              <a:t>条规定了勘察文件的接收、审查的程序</a:t>
            </a:r>
            <a:endParaRPr lang="zh-CN" altLang="zh-CN" sz="2800" dirty="0">
              <a:latin typeface="宋体" panose="02010600030101010101" pitchFamily="2" charset="-122"/>
              <a:ea typeface="宋体" panose="02010600030101010101" pitchFamily="2" charset="-122"/>
            </a:endParaRPr>
          </a:p>
          <a:p>
            <a:endParaRPr lang="zh-CN" altLang="en-US" sz="2800" dirty="0"/>
          </a:p>
          <a:p>
            <a:endParaRPr lang="zh-CN" altLang="en-US" dirty="0"/>
          </a:p>
        </p:txBody>
      </p:sp>
    </p:spTree>
    <p:extLst>
      <p:ext uri="{BB962C8B-B14F-4D97-AF65-F5344CB8AC3E}">
        <p14:creationId xmlns:p14="http://schemas.microsoft.com/office/powerpoint/2010/main" val="71323407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16632"/>
            <a:ext cx="8352928" cy="6480720"/>
          </a:xfrm>
        </p:spPr>
        <p:txBody>
          <a:bodyPr>
            <a:normAutofit/>
          </a:bodyPr>
          <a:lstStyle/>
          <a:p>
            <a:r>
              <a:rPr lang="en-US" altLang="zh-CN" sz="2800" dirty="0" smtClean="0">
                <a:latin typeface="微软雅黑" panose="020B0503020204020204" pitchFamily="34" charset="-122"/>
                <a:ea typeface="微软雅黑" panose="020B0503020204020204" pitchFamily="34" charset="-122"/>
              </a:rPr>
              <a:t>5</a:t>
            </a:r>
            <a:r>
              <a:rPr lang="zh-CN" altLang="en-US" sz="2800" dirty="0" smtClean="0">
                <a:latin typeface="微软雅黑" panose="020B0503020204020204" pitchFamily="34" charset="-122"/>
                <a:ea typeface="微软雅黑" panose="020B0503020204020204" pitchFamily="34" charset="-122"/>
              </a:rPr>
              <a:t>、设计服务项目内容</a:t>
            </a:r>
            <a:endParaRPr lang="en-US" altLang="zh-CN" sz="2800" dirty="0" smtClean="0">
              <a:latin typeface="微软雅黑" panose="020B0503020204020204" pitchFamily="34" charset="-122"/>
              <a:ea typeface="微软雅黑" panose="020B0503020204020204" pitchFamily="34" charset="-122"/>
            </a:endParaRPr>
          </a:p>
          <a:p>
            <a:r>
              <a:rPr lang="en-US" altLang="zh-CN" sz="2800" dirty="0" smtClean="0">
                <a:latin typeface="华文新魏" panose="02010800040101010101" pitchFamily="2" charset="-122"/>
                <a:ea typeface="华文新魏" panose="02010800040101010101" pitchFamily="2" charset="-122"/>
              </a:rPr>
              <a:t>5.1 </a:t>
            </a:r>
            <a:r>
              <a:rPr lang="zh-CN" altLang="en-US" sz="2800" dirty="0" smtClean="0">
                <a:latin typeface="华文新魏" panose="02010800040101010101" pitchFamily="2" charset="-122"/>
                <a:ea typeface="华文新魏" panose="02010800040101010101" pitchFamily="2" charset="-122"/>
              </a:rPr>
              <a:t>一般要求：同勘察文件</a:t>
            </a:r>
            <a:endParaRPr lang="en-US" altLang="zh-CN" sz="2800" dirty="0" smtClean="0">
              <a:latin typeface="华文新魏" panose="02010800040101010101" pitchFamily="2" charset="-122"/>
              <a:ea typeface="华文新魏" panose="02010800040101010101" pitchFamily="2" charset="-122"/>
            </a:endParaRPr>
          </a:p>
          <a:p>
            <a:r>
              <a:rPr lang="en-US" altLang="zh-CN" sz="2800" dirty="0" smtClean="0">
                <a:latin typeface="华文新魏" panose="02010800040101010101" pitchFamily="2" charset="-122"/>
                <a:ea typeface="华文新魏" panose="02010800040101010101" pitchFamily="2" charset="-122"/>
              </a:rPr>
              <a:t>5.2 </a:t>
            </a:r>
            <a:r>
              <a:rPr lang="zh-CN" altLang="en-US" sz="2800" dirty="0" smtClean="0">
                <a:latin typeface="华文新魏" panose="02010800040101010101" pitchFamily="2" charset="-122"/>
                <a:ea typeface="华文新魏" panose="02010800040101010101" pitchFamily="2" charset="-122"/>
              </a:rPr>
              <a:t>设计依据</a:t>
            </a:r>
            <a:endParaRPr lang="en-US" altLang="zh-CN" sz="2800" dirty="0" smtClean="0">
              <a:latin typeface="华文新魏" panose="02010800040101010101" pitchFamily="2" charset="-122"/>
              <a:ea typeface="华文新魏" panose="02010800040101010101" pitchFamily="2" charset="-122"/>
            </a:endParaRPr>
          </a:p>
          <a:p>
            <a:r>
              <a:rPr lang="en-US" altLang="zh-CN" sz="2800" dirty="0" smtClean="0">
                <a:latin typeface="华文新魏" panose="02010800040101010101" pitchFamily="2" charset="-122"/>
                <a:ea typeface="华文新魏" panose="02010800040101010101" pitchFamily="2" charset="-122"/>
              </a:rPr>
              <a:t>5.3 </a:t>
            </a:r>
            <a:r>
              <a:rPr lang="zh-CN" altLang="en-US" sz="2800" dirty="0" smtClean="0">
                <a:latin typeface="华文新魏" panose="02010800040101010101" pitchFamily="2" charset="-122"/>
                <a:ea typeface="华文新魏" panose="02010800040101010101" pitchFamily="2" charset="-122"/>
              </a:rPr>
              <a:t>设计范围</a:t>
            </a:r>
            <a:endParaRPr lang="en-US" altLang="zh-CN" sz="2800" dirty="0" smtClean="0">
              <a:latin typeface="华文新魏" panose="02010800040101010101" pitchFamily="2" charset="-122"/>
              <a:ea typeface="华文新魏" panose="02010800040101010101" pitchFamily="2" charset="-122"/>
            </a:endParaRPr>
          </a:p>
          <a:p>
            <a:r>
              <a:rPr lang="en-US" altLang="zh-CN" sz="2800" dirty="0">
                <a:latin typeface="仿宋" panose="02010609060101010101" pitchFamily="49" charset="-122"/>
                <a:ea typeface="仿宋" panose="02010609060101010101" pitchFamily="49" charset="-122"/>
              </a:rPr>
              <a:t>5.3.1 </a:t>
            </a:r>
            <a:r>
              <a:rPr lang="zh-CN" altLang="en-US" sz="2800" dirty="0">
                <a:latin typeface="仿宋" panose="02010609060101010101" pitchFamily="49" charset="-122"/>
                <a:ea typeface="仿宋" panose="02010609060101010101" pitchFamily="49" charset="-122"/>
              </a:rPr>
              <a:t>本合同的设计范围包括</a:t>
            </a:r>
            <a:r>
              <a:rPr lang="zh-CN" altLang="en-US" sz="2800" dirty="0">
                <a:solidFill>
                  <a:srgbClr val="FF0000"/>
                </a:solidFill>
                <a:latin typeface="仿宋" panose="02010609060101010101" pitchFamily="49" charset="-122"/>
                <a:ea typeface="仿宋" panose="02010609060101010101" pitchFamily="49" charset="-122"/>
              </a:rPr>
              <a:t>工程范围、阶段范围和工作范围，</a:t>
            </a:r>
            <a:r>
              <a:rPr lang="zh-CN" altLang="en-US" sz="2800" dirty="0">
                <a:latin typeface="仿宋" panose="02010609060101010101" pitchFamily="49" charset="-122"/>
                <a:ea typeface="仿宋" panose="02010609060101010101" pitchFamily="49" charset="-122"/>
              </a:rPr>
              <a:t>具体设计范围应当根据三者之间的关联内容进行确定。</a:t>
            </a:r>
          </a:p>
          <a:p>
            <a:r>
              <a:rPr lang="en-US" altLang="zh-CN" sz="2800" dirty="0">
                <a:latin typeface="仿宋" panose="02010609060101010101" pitchFamily="49" charset="-122"/>
                <a:ea typeface="仿宋" panose="02010609060101010101" pitchFamily="49" charset="-122"/>
              </a:rPr>
              <a:t>5.3.2 </a:t>
            </a:r>
            <a:r>
              <a:rPr lang="zh-CN" altLang="en-US" sz="2800" dirty="0">
                <a:solidFill>
                  <a:srgbClr val="FF0000"/>
                </a:solidFill>
                <a:latin typeface="仿宋" panose="02010609060101010101" pitchFamily="49" charset="-122"/>
                <a:ea typeface="仿宋" panose="02010609060101010101" pitchFamily="49" charset="-122"/>
              </a:rPr>
              <a:t>工程范围</a:t>
            </a:r>
            <a:r>
              <a:rPr lang="zh-CN" altLang="en-US" sz="2800" dirty="0">
                <a:latin typeface="仿宋" panose="02010609060101010101" pitchFamily="49" charset="-122"/>
                <a:ea typeface="仿宋" panose="02010609060101010101" pitchFamily="49" charset="-122"/>
              </a:rPr>
              <a:t>指所设计工程的建设内容，具体范围在</a:t>
            </a:r>
            <a:r>
              <a:rPr lang="zh-CN" altLang="en-US" sz="2800" dirty="0">
                <a:solidFill>
                  <a:srgbClr val="FF0000"/>
                </a:solidFill>
                <a:latin typeface="仿宋" panose="02010609060101010101" pitchFamily="49" charset="-122"/>
                <a:ea typeface="仿宋" panose="02010609060101010101" pitchFamily="49" charset="-122"/>
              </a:rPr>
              <a:t>专用合同条款</a:t>
            </a:r>
            <a:r>
              <a:rPr lang="zh-CN" altLang="en-US" sz="2800" dirty="0">
                <a:latin typeface="仿宋" panose="02010609060101010101" pitchFamily="49" charset="-122"/>
                <a:ea typeface="仿宋" panose="02010609060101010101" pitchFamily="49" charset="-122"/>
              </a:rPr>
              <a:t>中约定</a:t>
            </a:r>
            <a:r>
              <a:rPr lang="zh-CN" altLang="en-US" sz="2800" dirty="0" smtClean="0">
                <a:latin typeface="仿宋" panose="02010609060101010101" pitchFamily="49" charset="-122"/>
                <a:ea typeface="仿宋" panose="02010609060101010101" pitchFamily="49" charset="-122"/>
              </a:rPr>
              <a:t>。 </a:t>
            </a:r>
            <a:endParaRPr lang="zh-CN" altLang="en-US" sz="2800" dirty="0">
              <a:latin typeface="仿宋" panose="02010609060101010101" pitchFamily="49" charset="-122"/>
              <a:ea typeface="仿宋" panose="02010609060101010101" pitchFamily="49" charset="-122"/>
            </a:endParaRPr>
          </a:p>
          <a:p>
            <a:r>
              <a:rPr lang="en-US" altLang="zh-CN" sz="2800" dirty="0">
                <a:latin typeface="仿宋" panose="02010609060101010101" pitchFamily="49" charset="-122"/>
                <a:ea typeface="仿宋" panose="02010609060101010101" pitchFamily="49" charset="-122"/>
              </a:rPr>
              <a:t>5.3.3 </a:t>
            </a:r>
            <a:r>
              <a:rPr lang="zh-CN" altLang="en-US" sz="2800" dirty="0">
                <a:solidFill>
                  <a:srgbClr val="FF0000"/>
                </a:solidFill>
                <a:latin typeface="仿宋" panose="02010609060101010101" pitchFamily="49" charset="-122"/>
                <a:ea typeface="仿宋" panose="02010609060101010101" pitchFamily="49" charset="-122"/>
              </a:rPr>
              <a:t>阶段范围</a:t>
            </a:r>
            <a:r>
              <a:rPr lang="zh-CN" altLang="en-US" sz="2800" dirty="0">
                <a:latin typeface="仿宋" panose="02010609060101010101" pitchFamily="49" charset="-122"/>
                <a:ea typeface="仿宋" panose="02010609060101010101" pitchFamily="49" charset="-122"/>
              </a:rPr>
              <a:t>指工程建设程序中的方案设计、初步设计、扩大初步（招标）设计、</a:t>
            </a:r>
            <a:r>
              <a:rPr lang="zh-CN" altLang="en-US" sz="2800" dirty="0" smtClean="0">
                <a:latin typeface="仿宋" panose="02010609060101010101" pitchFamily="49" charset="-122"/>
                <a:ea typeface="仿宋" panose="02010609060101010101" pitchFamily="49" charset="-122"/>
              </a:rPr>
              <a:t>施工图设计</a:t>
            </a:r>
            <a:r>
              <a:rPr lang="zh-CN" altLang="en-US" sz="2800" dirty="0">
                <a:latin typeface="仿宋" panose="02010609060101010101" pitchFamily="49" charset="-122"/>
                <a:ea typeface="仿宋" panose="02010609060101010101" pitchFamily="49" charset="-122"/>
              </a:rPr>
              <a:t>等阶段中的一个或者多个阶段，具体范围在专用合同条款中约定。</a:t>
            </a:r>
          </a:p>
          <a:p>
            <a:endParaRPr lang="en-US" altLang="zh-CN" sz="2800" dirty="0" smtClean="0">
              <a:latin typeface="+mn-ea"/>
            </a:endParaRPr>
          </a:p>
          <a:p>
            <a:endParaRPr lang="zh-CN" altLang="en-US" sz="28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31458016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476672"/>
            <a:ext cx="8291264" cy="5649491"/>
          </a:xfrm>
        </p:spPr>
        <p:txBody>
          <a:bodyPr/>
          <a:lstStyle/>
          <a:p>
            <a:r>
              <a:rPr lang="en-US" altLang="zh-CN" sz="2800" dirty="0">
                <a:latin typeface="仿宋" panose="02010609060101010101" pitchFamily="49" charset="-122"/>
                <a:ea typeface="仿宋" panose="02010609060101010101" pitchFamily="49" charset="-122"/>
              </a:rPr>
              <a:t>5.3.4 </a:t>
            </a:r>
            <a:r>
              <a:rPr lang="zh-CN" altLang="en-US" sz="2800" dirty="0">
                <a:solidFill>
                  <a:srgbClr val="FF0000"/>
                </a:solidFill>
                <a:latin typeface="仿宋" panose="02010609060101010101" pitchFamily="49" charset="-122"/>
                <a:ea typeface="仿宋" panose="02010609060101010101" pitchFamily="49" charset="-122"/>
              </a:rPr>
              <a:t>工作范围</a:t>
            </a:r>
            <a:r>
              <a:rPr lang="zh-CN" altLang="en-US" sz="2800" dirty="0">
                <a:latin typeface="仿宋" panose="02010609060101010101" pitchFamily="49" charset="-122"/>
                <a:ea typeface="仿宋" panose="02010609060101010101" pitchFamily="49" charset="-122"/>
              </a:rPr>
              <a:t>指编制设计文件、编制设计概算、预算、提供技术交底、施工配合、参加</a:t>
            </a:r>
            <a:r>
              <a:rPr lang="zh-CN" altLang="en-US" sz="2800" dirty="0" smtClean="0">
                <a:latin typeface="仿宋" panose="02010609060101010101" pitchFamily="49" charset="-122"/>
                <a:ea typeface="仿宋" panose="02010609060101010101" pitchFamily="49" charset="-122"/>
              </a:rPr>
              <a:t>试车</a:t>
            </a:r>
            <a:r>
              <a:rPr lang="zh-CN" altLang="en-US" sz="2800" dirty="0">
                <a:latin typeface="仿宋" panose="02010609060101010101" pitchFamily="49" charset="-122"/>
                <a:ea typeface="仿宋" panose="02010609060101010101" pitchFamily="49" charset="-122"/>
              </a:rPr>
              <a:t>（试运行）、编制竣工图、竣工验收和发包人委托的其他服务中的一项或者多项工作，具体</a:t>
            </a:r>
            <a:r>
              <a:rPr lang="zh-CN" altLang="en-US" sz="2800" dirty="0" smtClean="0">
                <a:latin typeface="仿宋" panose="02010609060101010101" pitchFamily="49" charset="-122"/>
                <a:ea typeface="仿宋" panose="02010609060101010101" pitchFamily="49" charset="-122"/>
              </a:rPr>
              <a:t>范围</a:t>
            </a:r>
            <a:r>
              <a:rPr lang="zh-CN" altLang="en-US" sz="2800" dirty="0">
                <a:latin typeface="仿宋" panose="02010609060101010101" pitchFamily="49" charset="-122"/>
                <a:ea typeface="仿宋" panose="02010609060101010101" pitchFamily="49" charset="-122"/>
              </a:rPr>
              <a:t>在专用合同条款中约定</a:t>
            </a:r>
            <a:r>
              <a:rPr lang="zh-CN" altLang="en-US" sz="2800" dirty="0" smtClean="0">
                <a:latin typeface="仿宋" panose="02010609060101010101" pitchFamily="49" charset="-122"/>
                <a:ea typeface="仿宋" panose="02010609060101010101" pitchFamily="49" charset="-122"/>
              </a:rPr>
              <a:t>。</a:t>
            </a:r>
            <a:endParaRPr lang="en-US" altLang="zh-CN" sz="2800" dirty="0" smtClean="0">
              <a:latin typeface="仿宋" panose="02010609060101010101" pitchFamily="49" charset="-122"/>
              <a:ea typeface="仿宋" panose="02010609060101010101" pitchFamily="49" charset="-122"/>
            </a:endParaRPr>
          </a:p>
          <a:p>
            <a:r>
              <a:rPr lang="en-US" altLang="zh-CN" sz="2800" dirty="0" smtClean="0">
                <a:latin typeface="华文新魏" panose="02010800040101010101" pitchFamily="2" charset="-122"/>
                <a:ea typeface="华文新魏" panose="02010800040101010101" pitchFamily="2" charset="-122"/>
              </a:rPr>
              <a:t>5.4</a:t>
            </a:r>
            <a:r>
              <a:rPr lang="zh-CN" altLang="en-US" sz="2800" dirty="0">
                <a:latin typeface="华文新魏" panose="02010800040101010101" pitchFamily="2" charset="-122"/>
                <a:ea typeface="华文新魏" panose="02010800040101010101" pitchFamily="2" charset="-122"/>
              </a:rPr>
              <a:t> </a:t>
            </a:r>
            <a:r>
              <a:rPr lang="zh-CN" altLang="en-US" sz="2800" dirty="0" smtClean="0">
                <a:latin typeface="华文新魏" panose="02010800040101010101" pitchFamily="2" charset="-122"/>
                <a:ea typeface="华文新魏" panose="02010800040101010101" pitchFamily="2" charset="-122"/>
              </a:rPr>
              <a:t>设计要求</a:t>
            </a:r>
            <a:r>
              <a:rPr lang="zh-CN" altLang="en-US" sz="2800" dirty="0" smtClean="0">
                <a:latin typeface="仿宋" panose="02010609060101010101" pitchFamily="49" charset="-122"/>
                <a:ea typeface="仿宋" panose="02010609060101010101" pitchFamily="49" charset="-122"/>
              </a:rPr>
              <a:t>：</a:t>
            </a:r>
            <a:r>
              <a:rPr lang="zh-CN" altLang="en-US" sz="2800" dirty="0" smtClean="0">
                <a:latin typeface="+mn-ea"/>
              </a:rPr>
              <a:t>依据可靠、</a:t>
            </a:r>
            <a:r>
              <a:rPr lang="zh-CN" altLang="en-US" sz="2800" dirty="0">
                <a:latin typeface="+mn-ea"/>
              </a:rPr>
              <a:t>寿命</a:t>
            </a:r>
            <a:r>
              <a:rPr lang="zh-CN" altLang="en-US" sz="2800" dirty="0" smtClean="0">
                <a:latin typeface="+mn-ea"/>
              </a:rPr>
              <a:t>保障、深度满足、质量安全。</a:t>
            </a:r>
            <a:endParaRPr lang="en-US" altLang="zh-CN" sz="2800" dirty="0" smtClean="0">
              <a:latin typeface="+mn-ea"/>
            </a:endParaRPr>
          </a:p>
          <a:p>
            <a:r>
              <a:rPr lang="en-US" altLang="zh-CN" sz="2800" dirty="0" smtClean="0">
                <a:latin typeface="华文新魏" panose="02010800040101010101" pitchFamily="2" charset="-122"/>
                <a:ea typeface="华文新魏" panose="02010800040101010101" pitchFamily="2" charset="-122"/>
              </a:rPr>
              <a:t>6</a:t>
            </a:r>
            <a:r>
              <a:rPr lang="en-US" altLang="zh-CN" sz="2800" dirty="0">
                <a:latin typeface="华文新魏" panose="02010800040101010101" pitchFamily="2" charset="-122"/>
                <a:ea typeface="华文新魏" panose="02010800040101010101" pitchFamily="2" charset="-122"/>
              </a:rPr>
              <a:t>. </a:t>
            </a:r>
            <a:r>
              <a:rPr lang="zh-CN" altLang="en-US" sz="2800" dirty="0">
                <a:latin typeface="华文新魏" panose="02010800040101010101" pitchFamily="2" charset="-122"/>
                <a:ea typeface="华文新魏" panose="02010800040101010101" pitchFamily="2" charset="-122"/>
              </a:rPr>
              <a:t>开始设计和完成</a:t>
            </a:r>
            <a:r>
              <a:rPr lang="zh-CN" altLang="en-US" sz="2800" dirty="0" smtClean="0">
                <a:latin typeface="华文新魏" panose="02010800040101010101" pitchFamily="2" charset="-122"/>
                <a:ea typeface="华文新魏" panose="02010800040101010101" pitchFamily="2" charset="-122"/>
              </a:rPr>
              <a:t>设计：</a:t>
            </a:r>
            <a:r>
              <a:rPr lang="zh-CN" altLang="en-US" sz="2800" dirty="0" smtClean="0">
                <a:latin typeface="+mn-ea"/>
              </a:rPr>
              <a:t>相关程序和勘察文件相同。</a:t>
            </a:r>
            <a:endParaRPr lang="en-US" altLang="zh-CN" sz="2800" dirty="0" smtClean="0">
              <a:latin typeface="+mn-ea"/>
            </a:endParaRPr>
          </a:p>
          <a:p>
            <a:r>
              <a:rPr lang="en-US" altLang="zh-CN" sz="2800" dirty="0" smtClean="0">
                <a:latin typeface="华文新魏" panose="02010800040101010101" pitchFamily="2" charset="-122"/>
                <a:ea typeface="华文新魏" panose="02010800040101010101" pitchFamily="2" charset="-122"/>
              </a:rPr>
              <a:t>7</a:t>
            </a:r>
            <a:r>
              <a:rPr lang="zh-CN" altLang="en-US" sz="2800" dirty="0" smtClean="0">
                <a:latin typeface="华文新魏" panose="02010800040101010101" pitchFamily="2" charset="-122"/>
                <a:ea typeface="华文新魏" panose="02010800040101010101" pitchFamily="2" charset="-122"/>
              </a:rPr>
              <a:t>、暂停设计</a:t>
            </a:r>
            <a:r>
              <a:rPr lang="zh-CN" altLang="en-US" sz="2800" dirty="0" smtClean="0">
                <a:latin typeface="仿宋" panose="02010609060101010101" pitchFamily="49" charset="-122"/>
                <a:ea typeface="仿宋" panose="02010609060101010101" pitchFamily="49" charset="-122"/>
              </a:rPr>
              <a:t>：</a:t>
            </a:r>
            <a:r>
              <a:rPr lang="zh-CN" altLang="en-US" sz="2800" dirty="0" smtClean="0">
                <a:latin typeface="+mn-ea"/>
              </a:rPr>
              <a:t>相关程序和勘察文件相同。</a:t>
            </a:r>
            <a:endParaRPr lang="en-US" altLang="zh-CN" sz="2800" dirty="0" smtClean="0">
              <a:latin typeface="+mn-ea"/>
            </a:endParaRPr>
          </a:p>
          <a:p>
            <a:r>
              <a:rPr lang="en-US" altLang="zh-CN" sz="2800" dirty="0" smtClean="0">
                <a:latin typeface="华文新魏" panose="02010800040101010101" pitchFamily="2" charset="-122"/>
                <a:ea typeface="华文新魏" panose="02010800040101010101" pitchFamily="2" charset="-122"/>
              </a:rPr>
              <a:t>8</a:t>
            </a:r>
            <a:r>
              <a:rPr lang="zh-CN" altLang="en-US" sz="2800" dirty="0" smtClean="0">
                <a:latin typeface="华文新魏" panose="02010800040101010101" pitchFamily="2" charset="-122"/>
                <a:ea typeface="华文新魏" panose="02010800040101010101" pitchFamily="2" charset="-122"/>
              </a:rPr>
              <a:t>、设计文件</a:t>
            </a:r>
            <a:r>
              <a:rPr lang="zh-CN" altLang="en-US" sz="2800" dirty="0" smtClean="0">
                <a:latin typeface="+mn-ea"/>
              </a:rPr>
              <a:t>：接收、审查、责任。</a:t>
            </a:r>
            <a:endParaRPr lang="zh-CN" altLang="en-US" sz="2800" dirty="0">
              <a:latin typeface="+mn-ea"/>
            </a:endParaRPr>
          </a:p>
          <a:p>
            <a:endParaRPr lang="zh-CN" altLang="en-US" dirty="0"/>
          </a:p>
        </p:txBody>
      </p:sp>
    </p:spTree>
    <p:extLst>
      <p:ext uri="{BB962C8B-B14F-4D97-AF65-F5344CB8AC3E}">
        <p14:creationId xmlns:p14="http://schemas.microsoft.com/office/powerpoint/2010/main" val="349584328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476672"/>
            <a:ext cx="8280920" cy="6120680"/>
          </a:xfrm>
        </p:spPr>
        <p:txBody>
          <a:bodyPr>
            <a:normAutofit fontScale="92500"/>
          </a:bodyPr>
          <a:lstStyle/>
          <a:p>
            <a:r>
              <a:rPr lang="en-US" altLang="zh-CN" sz="3000" dirty="0" smtClean="0">
                <a:latin typeface="微软雅黑" panose="020B0503020204020204" pitchFamily="34" charset="-122"/>
                <a:ea typeface="微软雅黑" panose="020B0503020204020204" pitchFamily="34" charset="-122"/>
              </a:rPr>
              <a:t>6</a:t>
            </a:r>
            <a:r>
              <a:rPr lang="zh-CN" altLang="en-US" sz="3000" dirty="0" smtClean="0">
                <a:latin typeface="微软雅黑" panose="020B0503020204020204" pitchFamily="34" charset="-122"/>
                <a:ea typeface="微软雅黑" panose="020B0503020204020204" pitchFamily="34" charset="-122"/>
              </a:rPr>
              <a:t>、监理服务项目内容</a:t>
            </a:r>
            <a:endParaRPr lang="en-US" altLang="zh-CN" sz="3000" dirty="0" smtClean="0">
              <a:latin typeface="微软雅黑" panose="020B0503020204020204" pitchFamily="34" charset="-122"/>
              <a:ea typeface="微软雅黑" panose="020B0503020204020204" pitchFamily="34" charset="-122"/>
            </a:endParaRPr>
          </a:p>
          <a:p>
            <a:r>
              <a:rPr lang="en-US" altLang="zh-CN" sz="2800" dirty="0">
                <a:latin typeface="华文新魏" panose="02010800040101010101" pitchFamily="2" charset="-122"/>
                <a:ea typeface="华文新魏" panose="02010800040101010101" pitchFamily="2" charset="-122"/>
              </a:rPr>
              <a:t>5.1 </a:t>
            </a:r>
            <a:r>
              <a:rPr lang="zh-CN" altLang="en-US" sz="2800" dirty="0">
                <a:latin typeface="华文新魏" panose="02010800040101010101" pitchFamily="2" charset="-122"/>
                <a:ea typeface="华文新魏" panose="02010800040101010101" pitchFamily="2" charset="-122"/>
              </a:rPr>
              <a:t>监理</a:t>
            </a:r>
            <a:r>
              <a:rPr lang="zh-CN" altLang="en-US" sz="2800" dirty="0" smtClean="0">
                <a:latin typeface="华文新魏" panose="02010800040101010101" pitchFamily="2" charset="-122"/>
                <a:ea typeface="华文新魏" panose="02010800040101010101" pitchFamily="2" charset="-122"/>
              </a:rPr>
              <a:t>范围</a:t>
            </a:r>
            <a:endParaRPr lang="zh-CN" altLang="en-US" sz="2800" dirty="0">
              <a:latin typeface="华文新魏" panose="02010800040101010101" pitchFamily="2" charset="-122"/>
              <a:ea typeface="华文新魏" panose="02010800040101010101" pitchFamily="2" charset="-122"/>
            </a:endParaRPr>
          </a:p>
          <a:p>
            <a:r>
              <a:rPr lang="en-US" altLang="zh-CN" sz="2800" dirty="0">
                <a:latin typeface="仿宋" panose="02010609060101010101" pitchFamily="49" charset="-122"/>
                <a:ea typeface="仿宋" panose="02010609060101010101" pitchFamily="49" charset="-122"/>
              </a:rPr>
              <a:t>5.1.1 </a:t>
            </a:r>
            <a:r>
              <a:rPr lang="zh-CN" altLang="en-US" sz="2800" dirty="0">
                <a:latin typeface="仿宋" panose="02010609060101010101" pitchFamily="49" charset="-122"/>
                <a:ea typeface="仿宋" panose="02010609060101010101" pitchFamily="49" charset="-122"/>
              </a:rPr>
              <a:t>本合同的监理范围包括</a:t>
            </a:r>
            <a:r>
              <a:rPr lang="zh-CN" altLang="en-US" sz="2800" dirty="0">
                <a:solidFill>
                  <a:srgbClr val="FF0000"/>
                </a:solidFill>
                <a:latin typeface="仿宋" panose="02010609060101010101" pitchFamily="49" charset="-122"/>
                <a:ea typeface="仿宋" panose="02010609060101010101" pitchFamily="49" charset="-122"/>
              </a:rPr>
              <a:t>工程范围、阶段范围和工作范围，</a:t>
            </a:r>
            <a:r>
              <a:rPr lang="zh-CN" altLang="en-US" sz="2800" dirty="0">
                <a:latin typeface="仿宋" panose="02010609060101010101" pitchFamily="49" charset="-122"/>
                <a:ea typeface="仿宋" panose="02010609060101010101" pitchFamily="49" charset="-122"/>
              </a:rPr>
              <a:t>具体监理范围应当根据三</a:t>
            </a:r>
            <a:r>
              <a:rPr lang="zh-CN" altLang="en-US" sz="2800" dirty="0" smtClean="0">
                <a:latin typeface="仿宋" panose="02010609060101010101" pitchFamily="49" charset="-122"/>
                <a:ea typeface="仿宋" panose="02010609060101010101" pitchFamily="49" charset="-122"/>
              </a:rPr>
              <a:t>者之间</a:t>
            </a:r>
            <a:r>
              <a:rPr lang="zh-CN" altLang="en-US" sz="2800" dirty="0">
                <a:latin typeface="仿宋" panose="02010609060101010101" pitchFamily="49" charset="-122"/>
                <a:ea typeface="仿宋" panose="02010609060101010101" pitchFamily="49" charset="-122"/>
              </a:rPr>
              <a:t>的关联内容进行确定。</a:t>
            </a:r>
          </a:p>
          <a:p>
            <a:r>
              <a:rPr lang="en-US" altLang="zh-CN" sz="2800" dirty="0">
                <a:latin typeface="仿宋" panose="02010609060101010101" pitchFamily="49" charset="-122"/>
                <a:ea typeface="仿宋" panose="02010609060101010101" pitchFamily="49" charset="-122"/>
              </a:rPr>
              <a:t>5.1.2 </a:t>
            </a:r>
            <a:r>
              <a:rPr lang="zh-CN" altLang="en-US" sz="2800" dirty="0">
                <a:latin typeface="仿宋" panose="02010609060101010101" pitchFamily="49" charset="-122"/>
                <a:ea typeface="仿宋" panose="02010609060101010101" pitchFamily="49" charset="-122"/>
              </a:rPr>
              <a:t>工程范围指所监理工程的建设内容，具体范围在专用合同条款中约定。</a:t>
            </a:r>
          </a:p>
          <a:p>
            <a:r>
              <a:rPr lang="en-US" altLang="zh-CN" sz="2800" dirty="0">
                <a:latin typeface="仿宋" panose="02010609060101010101" pitchFamily="49" charset="-122"/>
                <a:ea typeface="仿宋" panose="02010609060101010101" pitchFamily="49" charset="-122"/>
              </a:rPr>
              <a:t>5.1.3 </a:t>
            </a:r>
            <a:r>
              <a:rPr lang="zh-CN" altLang="en-US" sz="2800" dirty="0">
                <a:latin typeface="仿宋" panose="02010609060101010101" pitchFamily="49" charset="-122"/>
                <a:ea typeface="仿宋" panose="02010609060101010101" pitchFamily="49" charset="-122"/>
              </a:rPr>
              <a:t>阶段范围指工程建设程序中的</a:t>
            </a:r>
            <a:r>
              <a:rPr lang="zh-CN" altLang="en-US" sz="2800" dirty="0">
                <a:solidFill>
                  <a:srgbClr val="FF0000"/>
                </a:solidFill>
                <a:latin typeface="仿宋" panose="02010609060101010101" pitchFamily="49" charset="-122"/>
                <a:ea typeface="仿宋" panose="02010609060101010101" pitchFamily="49" charset="-122"/>
              </a:rPr>
              <a:t>勘察</a:t>
            </a:r>
            <a:r>
              <a:rPr lang="zh-CN" altLang="en-US" sz="2800" dirty="0" smtClean="0">
                <a:solidFill>
                  <a:srgbClr val="FF0000"/>
                </a:solidFill>
                <a:latin typeface="仿宋" panose="02010609060101010101" pitchFamily="49" charset="-122"/>
                <a:ea typeface="仿宋" panose="02010609060101010101" pitchFamily="49" charset="-122"/>
              </a:rPr>
              <a:t>阶段、设计阶段</a:t>
            </a:r>
            <a:r>
              <a:rPr lang="zh-CN" altLang="en-US" sz="2800" dirty="0">
                <a:solidFill>
                  <a:srgbClr val="FF0000"/>
                </a:solidFill>
                <a:latin typeface="仿宋" panose="02010609060101010101" pitchFamily="49" charset="-122"/>
                <a:ea typeface="仿宋" panose="02010609060101010101" pitchFamily="49" charset="-122"/>
              </a:rPr>
              <a:t>、施工阶段、缺陷责任期及保修</a:t>
            </a:r>
            <a:r>
              <a:rPr lang="zh-CN" altLang="en-US" sz="2800" dirty="0" smtClean="0">
                <a:solidFill>
                  <a:srgbClr val="FF0000"/>
                </a:solidFill>
                <a:latin typeface="仿宋" panose="02010609060101010101" pitchFamily="49" charset="-122"/>
                <a:ea typeface="仿宋" panose="02010609060101010101" pitchFamily="49" charset="-122"/>
              </a:rPr>
              <a:t>阶段</a:t>
            </a:r>
            <a:r>
              <a:rPr lang="zh-CN" altLang="en-US" sz="2800" dirty="0">
                <a:solidFill>
                  <a:srgbClr val="FF0000"/>
                </a:solidFill>
                <a:latin typeface="仿宋" panose="02010609060101010101" pitchFamily="49" charset="-122"/>
                <a:ea typeface="仿宋" panose="02010609060101010101" pitchFamily="49" charset="-122"/>
              </a:rPr>
              <a:t>中</a:t>
            </a:r>
            <a:r>
              <a:rPr lang="zh-CN" altLang="en-US" sz="2800" dirty="0">
                <a:latin typeface="仿宋" panose="02010609060101010101" pitchFamily="49" charset="-122"/>
                <a:ea typeface="仿宋" panose="02010609060101010101" pitchFamily="49" charset="-122"/>
              </a:rPr>
              <a:t>的一个或者多个阶段，具体范围在专用合同条款中约定。</a:t>
            </a:r>
          </a:p>
          <a:p>
            <a:r>
              <a:rPr lang="en-US" altLang="zh-CN" sz="2800" dirty="0">
                <a:latin typeface="仿宋" panose="02010609060101010101" pitchFamily="49" charset="-122"/>
                <a:ea typeface="仿宋" panose="02010609060101010101" pitchFamily="49" charset="-122"/>
              </a:rPr>
              <a:t>5.1.4 </a:t>
            </a:r>
            <a:r>
              <a:rPr lang="zh-CN" altLang="en-US" sz="2800" dirty="0">
                <a:solidFill>
                  <a:srgbClr val="FF0000"/>
                </a:solidFill>
                <a:latin typeface="仿宋" panose="02010609060101010101" pitchFamily="49" charset="-122"/>
                <a:ea typeface="仿宋" panose="02010609060101010101" pitchFamily="49" charset="-122"/>
              </a:rPr>
              <a:t>工作范围</a:t>
            </a:r>
            <a:r>
              <a:rPr lang="zh-CN" altLang="en-US" sz="2800" dirty="0">
                <a:latin typeface="仿宋" panose="02010609060101010101" pitchFamily="49" charset="-122"/>
                <a:ea typeface="仿宋" panose="02010609060101010101" pitchFamily="49" charset="-122"/>
              </a:rPr>
              <a:t>指监理工作中的质量控制、进度控制、投资控制、合同管理、信息管理、</a:t>
            </a:r>
            <a:r>
              <a:rPr lang="zh-CN" altLang="en-US" sz="2800" dirty="0" smtClean="0">
                <a:solidFill>
                  <a:srgbClr val="FF0000"/>
                </a:solidFill>
                <a:latin typeface="仿宋" panose="02010609060101010101" pitchFamily="49" charset="-122"/>
                <a:ea typeface="仿宋" panose="02010609060101010101" pitchFamily="49" charset="-122"/>
              </a:rPr>
              <a:t>组织</a:t>
            </a:r>
            <a:r>
              <a:rPr lang="zh-CN" altLang="en-US" sz="2800" dirty="0">
                <a:solidFill>
                  <a:srgbClr val="FF0000"/>
                </a:solidFill>
                <a:latin typeface="仿宋" panose="02010609060101010101" pitchFamily="49" charset="-122"/>
                <a:ea typeface="仿宋" panose="02010609060101010101" pitchFamily="49" charset="-122"/>
              </a:rPr>
              <a:t>协调和安全监理、</a:t>
            </a:r>
            <a:r>
              <a:rPr lang="zh-CN" altLang="en-US" sz="2800" b="1" dirty="0">
                <a:solidFill>
                  <a:srgbClr val="FF0000"/>
                </a:solidFill>
                <a:latin typeface="仿宋" panose="02010609060101010101" pitchFamily="49" charset="-122"/>
                <a:ea typeface="仿宋" panose="02010609060101010101" pitchFamily="49" charset="-122"/>
              </a:rPr>
              <a:t>环保监理</a:t>
            </a:r>
            <a:r>
              <a:rPr lang="zh-CN" altLang="en-US" sz="2800" dirty="0">
                <a:solidFill>
                  <a:srgbClr val="FF0000"/>
                </a:solidFill>
                <a:latin typeface="仿宋" panose="02010609060101010101" pitchFamily="49" charset="-122"/>
                <a:ea typeface="仿宋" panose="02010609060101010101" pitchFamily="49" charset="-122"/>
              </a:rPr>
              <a:t>中</a:t>
            </a:r>
            <a:r>
              <a:rPr lang="zh-CN" altLang="en-US" sz="2800" dirty="0">
                <a:latin typeface="仿宋" panose="02010609060101010101" pitchFamily="49" charset="-122"/>
                <a:ea typeface="仿宋" panose="02010609060101010101" pitchFamily="49" charset="-122"/>
              </a:rPr>
              <a:t>的一项或者多项工作，具体范围在专用合同条款中约定。</a:t>
            </a:r>
          </a:p>
          <a:p>
            <a:endParaRPr lang="en-US" altLang="zh-CN" sz="2800" dirty="0" smtClean="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13619457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76672"/>
            <a:ext cx="8219256" cy="5649491"/>
          </a:xfrm>
        </p:spPr>
        <p:txBody>
          <a:bodyPr/>
          <a:lstStyle/>
          <a:p>
            <a:r>
              <a:rPr lang="en-US" altLang="zh-CN" sz="2800" dirty="0">
                <a:latin typeface="华文新魏" panose="02010800040101010101" pitchFamily="2" charset="-122"/>
                <a:ea typeface="华文新魏" panose="02010800040101010101" pitchFamily="2" charset="-122"/>
              </a:rPr>
              <a:t>5.3 </a:t>
            </a:r>
            <a:r>
              <a:rPr lang="zh-CN" altLang="en-US" sz="2800" dirty="0">
                <a:latin typeface="华文新魏" panose="02010800040101010101" pitchFamily="2" charset="-122"/>
                <a:ea typeface="华文新魏" panose="02010800040101010101" pitchFamily="2" charset="-122"/>
              </a:rPr>
              <a:t>监理</a:t>
            </a:r>
            <a:r>
              <a:rPr lang="zh-CN" altLang="en-US" sz="2800" dirty="0" smtClean="0">
                <a:latin typeface="华文新魏" panose="02010800040101010101" pitchFamily="2" charset="-122"/>
                <a:ea typeface="华文新魏" panose="02010800040101010101" pitchFamily="2" charset="-122"/>
              </a:rPr>
              <a:t>内容</a:t>
            </a:r>
            <a:endParaRPr lang="en-US" altLang="zh-CN" sz="2800" dirty="0" smtClean="0">
              <a:latin typeface="华文新魏" panose="02010800040101010101" pitchFamily="2" charset="-122"/>
              <a:ea typeface="华文新魏" panose="02010800040101010101" pitchFamily="2" charset="-122"/>
            </a:endParaRPr>
          </a:p>
          <a:p>
            <a:r>
              <a:rPr lang="zh-CN" altLang="en-US" sz="2800" dirty="0" smtClean="0"/>
              <a:t>合同规定了监理的</a:t>
            </a:r>
            <a:r>
              <a:rPr lang="en-US" altLang="zh-CN" sz="2800" dirty="0" smtClean="0"/>
              <a:t>22</a:t>
            </a:r>
            <a:r>
              <a:rPr lang="zh-CN" altLang="en-US" sz="2800" dirty="0" smtClean="0"/>
              <a:t>项工作：</a:t>
            </a:r>
            <a:endParaRPr lang="en-US" altLang="zh-CN" sz="2800" dirty="0" smtClean="0"/>
          </a:p>
          <a:p>
            <a:r>
              <a:rPr lang="zh-CN" altLang="en-US" sz="2800" dirty="0" smtClean="0"/>
              <a:t>分别是编制规划、图纸交底、参加例会、审查设计、实施常规检查、安全检查、进度检查、实验室检查、分包资质检查、放线测量检查、颁发开工令、材料审查抽检、审查签发支付、旁站检查、签发暂停或复工令、审查新技术及验收、验收隐蔽分项工程、审查变更、审查竣工和评估、参加验收、审查结算申请并报告、资料归档。</a:t>
            </a:r>
            <a:endParaRPr lang="en-US" altLang="zh-CN" sz="2800" dirty="0" smtClean="0"/>
          </a:p>
          <a:p>
            <a:r>
              <a:rPr lang="en-US" altLang="zh-CN" sz="2800" dirty="0">
                <a:latin typeface="华文新魏" panose="02010800040101010101" pitchFamily="2" charset="-122"/>
                <a:ea typeface="华文新魏" panose="02010800040101010101" pitchFamily="2" charset="-122"/>
              </a:rPr>
              <a:t>5.4 </a:t>
            </a:r>
            <a:r>
              <a:rPr lang="zh-CN" altLang="en-US" sz="2800" dirty="0">
                <a:latin typeface="华文新魏" panose="02010800040101010101" pitchFamily="2" charset="-122"/>
                <a:ea typeface="华文新魏" panose="02010800040101010101" pitchFamily="2" charset="-122"/>
              </a:rPr>
              <a:t>监理文件要求</a:t>
            </a:r>
          </a:p>
          <a:p>
            <a:r>
              <a:rPr lang="zh-CN" altLang="en-US" sz="2800" dirty="0" smtClean="0"/>
              <a:t>和勘察和设计文件规定的程序相同</a:t>
            </a:r>
            <a:endParaRPr lang="en-US" altLang="zh-CN" sz="2800" dirty="0" smtClean="0"/>
          </a:p>
          <a:p>
            <a:r>
              <a:rPr lang="en-US" altLang="zh-CN" sz="2800" dirty="0">
                <a:latin typeface="华文新魏" panose="02010800040101010101" pitchFamily="2" charset="-122"/>
                <a:ea typeface="华文新魏" panose="02010800040101010101" pitchFamily="2" charset="-122"/>
              </a:rPr>
              <a:t>6. </a:t>
            </a:r>
            <a:r>
              <a:rPr lang="zh-CN" altLang="en-US" sz="2800" dirty="0">
                <a:latin typeface="华文新魏" panose="02010800040101010101" pitchFamily="2" charset="-122"/>
                <a:ea typeface="华文新魏" panose="02010800040101010101" pitchFamily="2" charset="-122"/>
              </a:rPr>
              <a:t>开始监理和完成</a:t>
            </a:r>
            <a:r>
              <a:rPr lang="zh-CN" altLang="en-US" sz="2800" dirty="0" smtClean="0">
                <a:latin typeface="华文新魏" panose="02010800040101010101" pitchFamily="2" charset="-122"/>
                <a:ea typeface="华文新魏" panose="02010800040101010101" pitchFamily="2" charset="-122"/>
              </a:rPr>
              <a:t>监理    </a:t>
            </a:r>
            <a:r>
              <a:rPr lang="zh-CN" altLang="en-US" sz="2800" dirty="0" smtClean="0">
                <a:latin typeface="+mn-ea"/>
              </a:rPr>
              <a:t>程序相同</a:t>
            </a:r>
            <a:endParaRPr lang="zh-CN" altLang="en-US" sz="2800" dirty="0">
              <a:latin typeface="+mn-ea"/>
            </a:endParaRPr>
          </a:p>
          <a:p>
            <a:endParaRPr lang="zh-CN" altLang="en-US" sz="2800" dirty="0"/>
          </a:p>
          <a:p>
            <a:endParaRPr lang="zh-CN" altLang="en-US" sz="2800" dirty="0"/>
          </a:p>
          <a:p>
            <a:endParaRPr lang="zh-CN" altLang="en-US" sz="2800" dirty="0"/>
          </a:p>
        </p:txBody>
      </p:sp>
    </p:spTree>
    <p:extLst>
      <p:ext uri="{BB962C8B-B14F-4D97-AF65-F5344CB8AC3E}">
        <p14:creationId xmlns:p14="http://schemas.microsoft.com/office/powerpoint/2010/main" val="297082268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332656"/>
            <a:ext cx="8568952" cy="6336704"/>
          </a:xfrm>
        </p:spPr>
        <p:txBody>
          <a:bodyPr>
            <a:normAutofit/>
          </a:bodyPr>
          <a:lstStyle/>
          <a:p>
            <a:r>
              <a:rPr lang="en-US" altLang="zh-CN" sz="2800" dirty="0" smtClean="0">
                <a:latin typeface="微软雅黑" panose="020B0503020204020204" pitchFamily="34" charset="-122"/>
                <a:ea typeface="微软雅黑" panose="020B0503020204020204" pitchFamily="34" charset="-122"/>
              </a:rPr>
              <a:t>7</a:t>
            </a:r>
            <a:r>
              <a:rPr lang="zh-CN" altLang="en-US" sz="2800" dirty="0" smtClean="0">
                <a:latin typeface="微软雅黑" panose="020B0503020204020204" pitchFamily="34" charset="-122"/>
                <a:ea typeface="微软雅黑" panose="020B0503020204020204" pitchFamily="34" charset="-122"/>
              </a:rPr>
              <a:t>、服务责任与保险制度</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smtClean="0">
                <a:latin typeface="+mn-ea"/>
              </a:rPr>
              <a:t>鉴于服务项目属于“</a:t>
            </a:r>
            <a:r>
              <a:rPr lang="zh-CN" altLang="en-US" sz="2800" dirty="0">
                <a:latin typeface="+mn-ea"/>
              </a:rPr>
              <a:t>产出型标的</a:t>
            </a:r>
            <a:r>
              <a:rPr lang="zh-CN" altLang="en-US" sz="2800" dirty="0" smtClean="0">
                <a:latin typeface="+mn-ea"/>
              </a:rPr>
              <a:t>” 该类项目存在的风险远大于“投入型”的货物招标采购，因此服务类项目均设置了明确的工作质量和保险制度。</a:t>
            </a:r>
            <a:endParaRPr lang="en-US" altLang="zh-CN" sz="2800" dirty="0" smtClean="0">
              <a:latin typeface="+mn-ea"/>
            </a:endParaRPr>
          </a:p>
          <a:p>
            <a:r>
              <a:rPr lang="zh-CN" altLang="en-US" sz="2800" dirty="0" smtClean="0">
                <a:latin typeface="+mn-ea"/>
              </a:rPr>
              <a:t>其中，首先在勘察或设计项目中建立适合项目特点的质量管理制度；其次对由于文件错误的责任进行约定；</a:t>
            </a:r>
            <a:endParaRPr lang="en-US" altLang="zh-CN" sz="2800" dirty="0" smtClean="0">
              <a:latin typeface="+mn-ea"/>
            </a:endParaRPr>
          </a:p>
          <a:p>
            <a:r>
              <a:rPr lang="en-US" altLang="zh-CN" sz="2800" b="1" dirty="0">
                <a:latin typeface="仿宋" panose="02010609060101010101" pitchFamily="49" charset="-122"/>
                <a:ea typeface="仿宋" panose="02010609060101010101" pitchFamily="49" charset="-122"/>
              </a:rPr>
              <a:t>9.2 </a:t>
            </a:r>
            <a:r>
              <a:rPr lang="zh-CN" altLang="zh-CN" sz="2800" b="1" dirty="0">
                <a:latin typeface="仿宋" panose="02010609060101010101" pitchFamily="49" charset="-122"/>
                <a:ea typeface="仿宋" panose="02010609060101010101" pitchFamily="49" charset="-122"/>
              </a:rPr>
              <a:t>勘察文件错误责任</a:t>
            </a:r>
            <a:endParaRPr lang="en-US" altLang="zh-CN" sz="2800" b="1" dirty="0" smtClean="0">
              <a:latin typeface="仿宋" panose="02010609060101010101" pitchFamily="49" charset="-122"/>
              <a:ea typeface="仿宋" panose="02010609060101010101" pitchFamily="49" charset="-122"/>
            </a:endParaRPr>
          </a:p>
          <a:p>
            <a:r>
              <a:rPr lang="en-US" altLang="zh-CN" sz="2800" dirty="0">
                <a:latin typeface="仿宋" panose="02010609060101010101" pitchFamily="49" charset="-122"/>
                <a:ea typeface="仿宋" panose="02010609060101010101" pitchFamily="49" charset="-122"/>
              </a:rPr>
              <a:t>9.2.1 </a:t>
            </a:r>
            <a:r>
              <a:rPr lang="zh-CN" altLang="zh-CN" sz="2800" dirty="0">
                <a:latin typeface="仿宋" panose="02010609060101010101" pitchFamily="49" charset="-122"/>
                <a:ea typeface="仿宋" panose="02010609060101010101" pitchFamily="49" charset="-122"/>
              </a:rPr>
              <a:t>勘察文件存在错误、遗漏、含混、矛盾、不充分之处或其他缺陷，</a:t>
            </a:r>
            <a:r>
              <a:rPr lang="zh-CN" altLang="zh-CN" sz="2800" dirty="0">
                <a:solidFill>
                  <a:srgbClr val="FF0000"/>
                </a:solidFill>
                <a:latin typeface="仿宋" panose="02010609060101010101" pitchFamily="49" charset="-122"/>
                <a:ea typeface="仿宋" panose="02010609060101010101" pitchFamily="49" charset="-122"/>
              </a:rPr>
              <a:t>无论勘察人是否</a:t>
            </a:r>
            <a:r>
              <a:rPr lang="zh-CN" altLang="zh-CN" sz="2800" dirty="0" smtClean="0">
                <a:solidFill>
                  <a:srgbClr val="FF0000"/>
                </a:solidFill>
                <a:latin typeface="仿宋" panose="02010609060101010101" pitchFamily="49" charset="-122"/>
                <a:ea typeface="仿宋" panose="02010609060101010101" pitchFamily="49" charset="-122"/>
              </a:rPr>
              <a:t>通过</a:t>
            </a:r>
            <a:r>
              <a:rPr lang="zh-CN" altLang="zh-CN" sz="2800" dirty="0">
                <a:solidFill>
                  <a:srgbClr val="FF0000"/>
                </a:solidFill>
                <a:latin typeface="仿宋" panose="02010609060101010101" pitchFamily="49" charset="-122"/>
                <a:ea typeface="仿宋" panose="02010609060101010101" pitchFamily="49" charset="-122"/>
              </a:rPr>
              <a:t>了发包人审查或审查机构审查，</a:t>
            </a:r>
            <a:r>
              <a:rPr lang="zh-CN" altLang="zh-CN" sz="2800" dirty="0">
                <a:latin typeface="仿宋" panose="02010609060101010101" pitchFamily="49" charset="-122"/>
                <a:ea typeface="仿宋" panose="02010609060101010101" pitchFamily="49" charset="-122"/>
              </a:rPr>
              <a:t>勘察人均应自费对前述问题带来的缺陷和工程问题进行改正，但因第</a:t>
            </a:r>
            <a:r>
              <a:rPr lang="en-US" altLang="zh-CN" sz="2800" dirty="0">
                <a:latin typeface="仿宋" panose="02010609060101010101" pitchFamily="49" charset="-122"/>
                <a:ea typeface="仿宋" panose="02010609060101010101" pitchFamily="49" charset="-122"/>
              </a:rPr>
              <a:t> 1.6.2 </a:t>
            </a:r>
            <a:r>
              <a:rPr lang="zh-CN" altLang="zh-CN" sz="2800" dirty="0">
                <a:latin typeface="仿宋" panose="02010609060101010101" pitchFamily="49" charset="-122"/>
                <a:ea typeface="仿宋" panose="02010609060101010101" pitchFamily="49" charset="-122"/>
              </a:rPr>
              <a:t>项约定由发包人提供的文件错误导致的除外</a:t>
            </a:r>
            <a:r>
              <a:rPr lang="zh-CN" altLang="zh-CN" sz="2800" dirty="0" smtClean="0">
                <a:latin typeface="仿宋" panose="02010609060101010101" pitchFamily="49" charset="-122"/>
                <a:ea typeface="仿宋" panose="02010609060101010101" pitchFamily="49" charset="-122"/>
              </a:rPr>
              <a:t>。</a:t>
            </a:r>
            <a:endParaRPr lang="zh-CN" altLang="zh-CN" sz="28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15269732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620688"/>
            <a:ext cx="8568952" cy="5688632"/>
          </a:xfrm>
        </p:spPr>
        <p:txBody>
          <a:bodyPr>
            <a:normAutofit fontScale="92500" lnSpcReduction="10000"/>
          </a:bodyPr>
          <a:lstStyle/>
          <a:p>
            <a:r>
              <a:rPr lang="zh-CN" altLang="en-US" sz="3000" dirty="0"/>
              <a:t>第三明确涉及责任主体终身负责制度</a:t>
            </a:r>
            <a:r>
              <a:rPr lang="zh-CN" altLang="en-US" sz="3000" dirty="0" smtClean="0"/>
              <a:t>；</a:t>
            </a:r>
            <a:endParaRPr lang="en-US" altLang="zh-CN" sz="3000" dirty="0" smtClean="0"/>
          </a:p>
          <a:p>
            <a:r>
              <a:rPr lang="en-US" altLang="zh-CN" sz="3000" b="1" dirty="0">
                <a:latin typeface="仿宋" panose="02010609060101010101" pitchFamily="49" charset="-122"/>
                <a:ea typeface="仿宋" panose="02010609060101010101" pitchFamily="49" charset="-122"/>
              </a:rPr>
              <a:t>9.3 </a:t>
            </a:r>
            <a:r>
              <a:rPr lang="zh-CN" altLang="en-US" sz="3000" b="1" dirty="0">
                <a:latin typeface="仿宋" panose="02010609060101010101" pitchFamily="49" charset="-122"/>
                <a:ea typeface="仿宋" panose="02010609060101010101" pitchFamily="49" charset="-122"/>
              </a:rPr>
              <a:t>勘察责任主体</a:t>
            </a:r>
          </a:p>
          <a:p>
            <a:r>
              <a:rPr lang="en-US" altLang="zh-CN" sz="3000" dirty="0">
                <a:latin typeface="仿宋" panose="02010609060101010101" pitchFamily="49" charset="-122"/>
                <a:ea typeface="仿宋" panose="02010609060101010101" pitchFamily="49" charset="-122"/>
              </a:rPr>
              <a:t>9.3.1 </a:t>
            </a:r>
            <a:r>
              <a:rPr lang="zh-CN" altLang="en-US" sz="3000" dirty="0">
                <a:latin typeface="仿宋" panose="02010609060101010101" pitchFamily="49" charset="-122"/>
                <a:ea typeface="仿宋" panose="02010609060101010101" pitchFamily="49" charset="-122"/>
              </a:rPr>
              <a:t>勘察人应运用一切合理的专业技术、知识技能和项目经验，按照职业道德准则和</a:t>
            </a:r>
            <a:r>
              <a:rPr lang="zh-CN" altLang="en-US" sz="3000" dirty="0" smtClean="0">
                <a:latin typeface="仿宋" panose="02010609060101010101" pitchFamily="49" charset="-122"/>
                <a:ea typeface="仿宋" panose="02010609060101010101" pitchFamily="49" charset="-122"/>
              </a:rPr>
              <a:t>行业公认</a:t>
            </a:r>
            <a:r>
              <a:rPr lang="zh-CN" altLang="en-US" sz="3000" dirty="0">
                <a:latin typeface="仿宋" panose="02010609060101010101" pitchFamily="49" charset="-122"/>
                <a:ea typeface="仿宋" panose="02010609060101010101" pitchFamily="49" charset="-122"/>
              </a:rPr>
              <a:t>标准尽其全部职责，勤勉、谨慎、公正地履行其在本合同项下的责任和义务。</a:t>
            </a:r>
          </a:p>
          <a:p>
            <a:r>
              <a:rPr lang="en-US" altLang="zh-CN" sz="3000" dirty="0">
                <a:latin typeface="仿宋" panose="02010609060101010101" pitchFamily="49" charset="-122"/>
                <a:ea typeface="仿宋" panose="02010609060101010101" pitchFamily="49" charset="-122"/>
              </a:rPr>
              <a:t>9.3.2 </a:t>
            </a:r>
            <a:r>
              <a:rPr lang="zh-CN" altLang="en-US" sz="3000" dirty="0">
                <a:solidFill>
                  <a:srgbClr val="FF0000"/>
                </a:solidFill>
                <a:latin typeface="仿宋" panose="02010609060101010101" pitchFamily="49" charset="-122"/>
                <a:ea typeface="仿宋" panose="02010609060101010101" pitchFamily="49" charset="-122"/>
              </a:rPr>
              <a:t>勘察责任为勘察单位项目负责人终身责任制。</a:t>
            </a:r>
            <a:r>
              <a:rPr lang="zh-CN" altLang="en-US" sz="3000" dirty="0">
                <a:latin typeface="仿宋" panose="02010609060101010101" pitchFamily="49" charset="-122"/>
                <a:ea typeface="仿宋" panose="02010609060101010101" pitchFamily="49" charset="-122"/>
              </a:rPr>
              <a:t>项目负责人应当保证勘察文件符合</a:t>
            </a:r>
            <a:r>
              <a:rPr lang="zh-CN" altLang="en-US" sz="3000" dirty="0" smtClean="0">
                <a:latin typeface="仿宋" panose="02010609060101010101" pitchFamily="49" charset="-122"/>
                <a:ea typeface="仿宋" panose="02010609060101010101" pitchFamily="49" charset="-122"/>
              </a:rPr>
              <a:t>法律法规</a:t>
            </a:r>
            <a:r>
              <a:rPr lang="zh-CN" altLang="en-US" sz="3000" dirty="0">
                <a:latin typeface="仿宋" panose="02010609060101010101" pitchFamily="49" charset="-122"/>
                <a:ea typeface="仿宋" panose="02010609060101010101" pitchFamily="49" charset="-122"/>
              </a:rPr>
              <a:t>和工程建设强制性标准的要求，</a:t>
            </a:r>
            <a:r>
              <a:rPr lang="zh-CN" altLang="en-US" sz="3000" dirty="0">
                <a:solidFill>
                  <a:srgbClr val="FF0000"/>
                </a:solidFill>
                <a:latin typeface="仿宋" panose="02010609060101010101" pitchFamily="49" charset="-122"/>
                <a:ea typeface="仿宋" panose="02010609060101010101" pitchFamily="49" charset="-122"/>
              </a:rPr>
              <a:t>对因勘察导致的工程质量事故或质量问题承担责任。</a:t>
            </a:r>
          </a:p>
          <a:p>
            <a:r>
              <a:rPr lang="en-US" altLang="zh-CN" sz="3000" dirty="0">
                <a:latin typeface="仿宋" panose="02010609060101010101" pitchFamily="49" charset="-122"/>
                <a:ea typeface="仿宋" panose="02010609060101010101" pitchFamily="49" charset="-122"/>
              </a:rPr>
              <a:t>9.3.3 </a:t>
            </a:r>
            <a:r>
              <a:rPr lang="zh-CN" altLang="en-US" sz="3000" dirty="0">
                <a:latin typeface="仿宋" panose="02010609060101010101" pitchFamily="49" charset="-122"/>
                <a:ea typeface="仿宋" panose="02010609060101010101" pitchFamily="49" charset="-122"/>
              </a:rPr>
              <a:t>项目负责人应当在办理工程质量监督手续前签署工程质量终身责任承诺书，连同</a:t>
            </a:r>
            <a:r>
              <a:rPr lang="zh-CN" altLang="en-US" sz="3000" dirty="0" smtClean="0">
                <a:latin typeface="仿宋" panose="02010609060101010101" pitchFamily="49" charset="-122"/>
                <a:ea typeface="仿宋" panose="02010609060101010101" pitchFamily="49" charset="-122"/>
              </a:rPr>
              <a:t>法定代表</a:t>
            </a:r>
            <a:r>
              <a:rPr lang="zh-CN" altLang="en-US" sz="3000" dirty="0">
                <a:latin typeface="仿宋" panose="02010609060101010101" pitchFamily="49" charset="-122"/>
                <a:ea typeface="仿宋" panose="02010609060101010101" pitchFamily="49" charset="-122"/>
              </a:rPr>
              <a:t>人出具的授权书，报工程质量监督机构备案。</a:t>
            </a:r>
          </a:p>
          <a:p>
            <a:endParaRPr lang="zh-CN" altLang="en-US" dirty="0"/>
          </a:p>
        </p:txBody>
      </p:sp>
    </p:spTree>
    <p:extLst>
      <p:ext uri="{BB962C8B-B14F-4D97-AF65-F5344CB8AC3E}">
        <p14:creationId xmlns:p14="http://schemas.microsoft.com/office/powerpoint/2010/main" val="8249524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404664"/>
            <a:ext cx="8424936" cy="6192688"/>
          </a:xfrm>
        </p:spPr>
        <p:txBody>
          <a:bodyPr>
            <a:normAutofit lnSpcReduction="10000"/>
          </a:bodyPr>
          <a:lstStyle/>
          <a:p>
            <a:r>
              <a:rPr lang="zh-CN" altLang="en-US" sz="2800" dirty="0" smtClean="0">
                <a:latin typeface="+mn-ea"/>
              </a:rPr>
              <a:t>第四</a:t>
            </a:r>
            <a:r>
              <a:rPr lang="zh-CN" altLang="en-US" sz="2800" dirty="0">
                <a:latin typeface="+mn-ea"/>
              </a:rPr>
              <a:t>签订工程勘察、设计或监理责任保险合同</a:t>
            </a:r>
            <a:r>
              <a:rPr lang="zh-CN" altLang="en-US" sz="2800" dirty="0" smtClean="0">
                <a:latin typeface="+mn-ea"/>
              </a:rPr>
              <a:t>。</a:t>
            </a:r>
            <a:endParaRPr lang="en-US" altLang="zh-CN" sz="2800" dirty="0" smtClean="0">
              <a:latin typeface="+mn-ea"/>
            </a:endParaRPr>
          </a:p>
          <a:p>
            <a:r>
              <a:rPr lang="en-US" altLang="zh-CN" sz="2800" b="1" dirty="0">
                <a:latin typeface="仿宋" panose="02010609060101010101" pitchFamily="49" charset="-122"/>
                <a:ea typeface="仿宋" panose="02010609060101010101" pitchFamily="49" charset="-122"/>
              </a:rPr>
              <a:t>9.4 </a:t>
            </a:r>
            <a:r>
              <a:rPr lang="zh-CN" altLang="zh-CN" sz="2800" b="1" dirty="0">
                <a:latin typeface="仿宋" panose="02010609060101010101" pitchFamily="49" charset="-122"/>
                <a:ea typeface="仿宋" panose="02010609060101010101" pitchFamily="49" charset="-122"/>
              </a:rPr>
              <a:t>勘察责任保险</a:t>
            </a:r>
          </a:p>
          <a:p>
            <a:r>
              <a:rPr lang="en-US" altLang="zh-CN" sz="2800" dirty="0">
                <a:latin typeface="仿宋" panose="02010609060101010101" pitchFamily="49" charset="-122"/>
                <a:ea typeface="仿宋" panose="02010609060101010101" pitchFamily="49" charset="-122"/>
              </a:rPr>
              <a:t>9.4.1 </a:t>
            </a:r>
            <a:r>
              <a:rPr lang="zh-CN" altLang="zh-CN" sz="2800" dirty="0">
                <a:latin typeface="仿宋" panose="02010609060101010101" pitchFamily="49" charset="-122"/>
                <a:ea typeface="仿宋" panose="02010609060101010101" pitchFamily="49" charset="-122"/>
              </a:rPr>
              <a:t>除专用合同条款另有约定外，</a:t>
            </a:r>
            <a:r>
              <a:rPr lang="zh-CN" altLang="zh-CN" sz="2800" dirty="0">
                <a:solidFill>
                  <a:srgbClr val="FF0000"/>
                </a:solidFill>
                <a:latin typeface="仿宋" panose="02010609060101010101" pitchFamily="49" charset="-122"/>
                <a:ea typeface="仿宋" panose="02010609060101010101" pitchFamily="49" charset="-122"/>
              </a:rPr>
              <a:t>勘察人应具有发包人认可的、履行本合同所需要的</a:t>
            </a:r>
            <a:r>
              <a:rPr lang="zh-CN" altLang="zh-CN" sz="2800" dirty="0" smtClean="0">
                <a:solidFill>
                  <a:srgbClr val="FF0000"/>
                </a:solidFill>
                <a:latin typeface="仿宋" panose="02010609060101010101" pitchFamily="49" charset="-122"/>
                <a:ea typeface="仿宋" panose="02010609060101010101" pitchFamily="49" charset="-122"/>
              </a:rPr>
              <a:t>工程勘察</a:t>
            </a:r>
            <a:r>
              <a:rPr lang="zh-CN" altLang="zh-CN" sz="2800" dirty="0">
                <a:solidFill>
                  <a:srgbClr val="FF0000"/>
                </a:solidFill>
                <a:latin typeface="仿宋" panose="02010609060101010101" pitchFamily="49" charset="-122"/>
                <a:ea typeface="仿宋" panose="02010609060101010101" pitchFamily="49" charset="-122"/>
              </a:rPr>
              <a:t>责任险，</a:t>
            </a:r>
            <a:r>
              <a:rPr lang="zh-CN" altLang="zh-CN" sz="2800" dirty="0">
                <a:latin typeface="仿宋" panose="02010609060101010101" pitchFamily="49" charset="-122"/>
                <a:ea typeface="仿宋" panose="02010609060101010101" pitchFamily="49" charset="-122"/>
              </a:rPr>
              <a:t>于合同签订后</a:t>
            </a:r>
            <a:r>
              <a:rPr lang="en-US" altLang="zh-CN" sz="2800" dirty="0">
                <a:latin typeface="仿宋" panose="02010609060101010101" pitchFamily="49" charset="-122"/>
                <a:ea typeface="仿宋" panose="02010609060101010101" pitchFamily="49" charset="-122"/>
              </a:rPr>
              <a:t> 28 </a:t>
            </a:r>
            <a:r>
              <a:rPr lang="zh-CN" altLang="zh-CN" sz="2800" dirty="0">
                <a:latin typeface="仿宋" panose="02010609060101010101" pitchFamily="49" charset="-122"/>
                <a:ea typeface="仿宋" panose="02010609060101010101" pitchFamily="49" charset="-122"/>
              </a:rPr>
              <a:t>天内向发包人提交工程勘察责任险的保险单副本或者其他有效证明，并在</a:t>
            </a:r>
            <a:r>
              <a:rPr lang="zh-CN" altLang="zh-CN" sz="2800" b="1" dirty="0">
                <a:solidFill>
                  <a:srgbClr val="FF0000"/>
                </a:solidFill>
                <a:latin typeface="仿宋" panose="02010609060101010101" pitchFamily="49" charset="-122"/>
                <a:ea typeface="仿宋" panose="02010609060101010101" pitchFamily="49" charset="-122"/>
              </a:rPr>
              <a:t>合同履行期间</a:t>
            </a:r>
            <a:r>
              <a:rPr lang="zh-CN" altLang="zh-CN" sz="2800" dirty="0">
                <a:solidFill>
                  <a:srgbClr val="FF0000"/>
                </a:solidFill>
                <a:latin typeface="仿宋" panose="02010609060101010101" pitchFamily="49" charset="-122"/>
                <a:ea typeface="仿宋" panose="02010609060101010101" pitchFamily="49" charset="-122"/>
              </a:rPr>
              <a:t>保持足额、有效。</a:t>
            </a:r>
          </a:p>
          <a:p>
            <a:r>
              <a:rPr lang="en-US" altLang="zh-CN" sz="2800" dirty="0">
                <a:latin typeface="仿宋" panose="02010609060101010101" pitchFamily="49" charset="-122"/>
                <a:ea typeface="仿宋" panose="02010609060101010101" pitchFamily="49" charset="-122"/>
              </a:rPr>
              <a:t>9.4.2 </a:t>
            </a:r>
            <a:r>
              <a:rPr lang="zh-CN" altLang="zh-CN" sz="2800" dirty="0">
                <a:latin typeface="仿宋" panose="02010609060101010101" pitchFamily="49" charset="-122"/>
                <a:ea typeface="仿宋" panose="02010609060101010101" pitchFamily="49" charset="-122"/>
              </a:rPr>
              <a:t>工程勘察责任险的保险范围，</a:t>
            </a:r>
            <a:r>
              <a:rPr lang="zh-CN" altLang="zh-CN" sz="2800" dirty="0">
                <a:solidFill>
                  <a:srgbClr val="FF0000"/>
                </a:solidFill>
                <a:latin typeface="仿宋" panose="02010609060101010101" pitchFamily="49" charset="-122"/>
                <a:ea typeface="仿宋" panose="02010609060101010101" pitchFamily="49" charset="-122"/>
              </a:rPr>
              <a:t>应当包括由于勘察人的疏忽或过失而造成的工程</a:t>
            </a:r>
            <a:r>
              <a:rPr lang="zh-CN" altLang="zh-CN" sz="2800" dirty="0" smtClean="0">
                <a:solidFill>
                  <a:srgbClr val="FF0000"/>
                </a:solidFill>
                <a:latin typeface="仿宋" panose="02010609060101010101" pitchFamily="49" charset="-122"/>
                <a:ea typeface="仿宋" panose="02010609060101010101" pitchFamily="49" charset="-122"/>
              </a:rPr>
              <a:t>质量事故</a:t>
            </a:r>
            <a:r>
              <a:rPr lang="zh-CN" altLang="zh-CN" sz="2800" dirty="0">
                <a:solidFill>
                  <a:srgbClr val="FF0000"/>
                </a:solidFill>
                <a:latin typeface="仿宋" panose="02010609060101010101" pitchFamily="49" charset="-122"/>
                <a:ea typeface="仿宋" panose="02010609060101010101" pitchFamily="49" charset="-122"/>
              </a:rPr>
              <a:t>损失，以及由于事故引发的第三者人身伤亡、财产损失或费用赔偿等。</a:t>
            </a:r>
          </a:p>
          <a:p>
            <a:r>
              <a:rPr lang="en-US" altLang="zh-CN" sz="2800" dirty="0">
                <a:latin typeface="仿宋" panose="02010609060101010101" pitchFamily="49" charset="-122"/>
                <a:ea typeface="仿宋" panose="02010609060101010101" pitchFamily="49" charset="-122"/>
              </a:rPr>
              <a:t>9.4.3 </a:t>
            </a:r>
            <a:r>
              <a:rPr lang="zh-CN" altLang="zh-CN" sz="2800" dirty="0">
                <a:latin typeface="仿宋" panose="02010609060101010101" pitchFamily="49" charset="-122"/>
                <a:ea typeface="仿宋" panose="02010609060101010101" pitchFamily="49" charset="-122"/>
              </a:rPr>
              <a:t>发生工程勘察保险事故后，勘察人应按保险人要求进行报告，并负责办理保险理赔</a:t>
            </a:r>
            <a:r>
              <a:rPr lang="zh-CN" altLang="zh-CN" sz="2800" dirty="0" smtClean="0">
                <a:latin typeface="仿宋" panose="02010609060101010101" pitchFamily="49" charset="-122"/>
                <a:ea typeface="仿宋" panose="02010609060101010101" pitchFamily="49" charset="-122"/>
              </a:rPr>
              <a:t>业务</a:t>
            </a:r>
            <a:r>
              <a:rPr lang="zh-CN" altLang="zh-CN" sz="2800" dirty="0">
                <a:latin typeface="仿宋" panose="02010609060101010101" pitchFamily="49" charset="-122"/>
                <a:ea typeface="仿宋" panose="02010609060101010101" pitchFamily="49" charset="-122"/>
              </a:rPr>
              <a:t>；</a:t>
            </a:r>
            <a:r>
              <a:rPr lang="zh-CN" altLang="zh-CN" sz="2800" dirty="0">
                <a:solidFill>
                  <a:srgbClr val="FF0000"/>
                </a:solidFill>
                <a:latin typeface="仿宋" panose="02010609060101010101" pitchFamily="49" charset="-122"/>
                <a:ea typeface="仿宋" panose="02010609060101010101" pitchFamily="49" charset="-122"/>
              </a:rPr>
              <a:t>保险金不足以补偿损失的，由勘察人自行补偿。</a:t>
            </a:r>
          </a:p>
          <a:p>
            <a:endParaRPr lang="en-US" altLang="zh-CN" sz="2800" dirty="0">
              <a:latin typeface="+mn-ea"/>
            </a:endParaRPr>
          </a:p>
          <a:p>
            <a:endParaRPr lang="zh-CN" altLang="en-US" dirty="0"/>
          </a:p>
        </p:txBody>
      </p:sp>
    </p:spTree>
    <p:extLst>
      <p:ext uri="{BB962C8B-B14F-4D97-AF65-F5344CB8AC3E}">
        <p14:creationId xmlns:p14="http://schemas.microsoft.com/office/powerpoint/2010/main" val="3553925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836712"/>
            <a:ext cx="8291264" cy="5289451"/>
          </a:xfrm>
        </p:spPr>
        <p:txBody>
          <a:bodyPr>
            <a:normAutofit fontScale="92500" lnSpcReduction="10000"/>
          </a:bodyPr>
          <a:lstStyle/>
          <a:p>
            <a:pPr marL="0" indent="0">
              <a:buNone/>
            </a:pPr>
            <a:r>
              <a:rPr lang="zh-CN" altLang="en-US" sz="3000" dirty="0" smtClean="0">
                <a:latin typeface="华文楷体" panose="02010600040101010101" pitchFamily="2" charset="-122"/>
                <a:ea typeface="华文楷体" panose="02010600040101010101" pitchFamily="2" charset="-122"/>
              </a:rPr>
              <a:t>（</a:t>
            </a:r>
            <a:r>
              <a:rPr lang="en-US" altLang="zh-CN" sz="3000" dirty="0">
                <a:latin typeface="华文楷体" panose="02010600040101010101" pitchFamily="2" charset="-122"/>
                <a:ea typeface="华文楷体" panose="02010600040101010101" pitchFamily="2" charset="-122"/>
              </a:rPr>
              <a:t>2</a:t>
            </a:r>
            <a:r>
              <a:rPr lang="zh-CN" altLang="en-US" sz="3000" dirty="0">
                <a:latin typeface="华文楷体" panose="02010600040101010101" pitchFamily="2" charset="-122"/>
                <a:ea typeface="华文楷体" panose="02010600040101010101" pitchFamily="2" charset="-122"/>
              </a:rPr>
              <a:t>）为本标段前期准备提供设计或咨询服务的，但设计施工总承包的除外；</a:t>
            </a:r>
          </a:p>
          <a:p>
            <a:pPr marL="0" indent="0">
              <a:buNone/>
            </a:pPr>
            <a:r>
              <a:rPr lang="zh-CN" altLang="en-US" sz="3000" dirty="0" smtClean="0">
                <a:latin typeface="华文楷体" panose="02010600040101010101" pitchFamily="2" charset="-122"/>
                <a:ea typeface="华文楷体" panose="02010600040101010101" pitchFamily="2" charset="-122"/>
              </a:rPr>
              <a:t>（</a:t>
            </a:r>
            <a:r>
              <a:rPr lang="en-US" altLang="zh-CN" sz="3000" dirty="0">
                <a:latin typeface="华文楷体" panose="02010600040101010101" pitchFamily="2" charset="-122"/>
                <a:ea typeface="华文楷体" panose="02010600040101010101" pitchFamily="2" charset="-122"/>
              </a:rPr>
              <a:t>3</a:t>
            </a:r>
            <a:r>
              <a:rPr lang="zh-CN" altLang="en-US" sz="3000" dirty="0">
                <a:latin typeface="华文楷体" panose="02010600040101010101" pitchFamily="2" charset="-122"/>
                <a:ea typeface="华文楷体" panose="02010600040101010101" pitchFamily="2" charset="-122"/>
              </a:rPr>
              <a:t>）为本标段的监理人；</a:t>
            </a:r>
          </a:p>
          <a:p>
            <a:pPr marL="0" indent="0">
              <a:buNone/>
            </a:pPr>
            <a:r>
              <a:rPr lang="zh-CN" altLang="en-US" sz="3000" dirty="0" smtClean="0">
                <a:latin typeface="华文楷体" panose="02010600040101010101" pitchFamily="2" charset="-122"/>
                <a:ea typeface="华文楷体" panose="02010600040101010101" pitchFamily="2" charset="-122"/>
              </a:rPr>
              <a:t>（</a:t>
            </a:r>
            <a:r>
              <a:rPr lang="en-US" altLang="zh-CN" sz="3000" dirty="0">
                <a:latin typeface="华文楷体" panose="02010600040101010101" pitchFamily="2" charset="-122"/>
                <a:ea typeface="华文楷体" panose="02010600040101010101" pitchFamily="2" charset="-122"/>
              </a:rPr>
              <a:t>4</a:t>
            </a:r>
            <a:r>
              <a:rPr lang="zh-CN" altLang="en-US" sz="3000" dirty="0">
                <a:latin typeface="华文楷体" panose="02010600040101010101" pitchFamily="2" charset="-122"/>
                <a:ea typeface="华文楷体" panose="02010600040101010101" pitchFamily="2" charset="-122"/>
              </a:rPr>
              <a:t>）为本标段的代建人；</a:t>
            </a:r>
          </a:p>
          <a:p>
            <a:pPr marL="0" indent="0">
              <a:buNone/>
            </a:pPr>
            <a:r>
              <a:rPr lang="zh-CN" altLang="en-US" sz="3000" dirty="0" smtClean="0">
                <a:latin typeface="华文楷体" panose="02010600040101010101" pitchFamily="2" charset="-122"/>
                <a:ea typeface="华文楷体" panose="02010600040101010101" pitchFamily="2" charset="-122"/>
              </a:rPr>
              <a:t>（</a:t>
            </a:r>
            <a:r>
              <a:rPr lang="en-US" altLang="zh-CN" sz="3000" dirty="0">
                <a:latin typeface="华文楷体" panose="02010600040101010101" pitchFamily="2" charset="-122"/>
                <a:ea typeface="华文楷体" panose="02010600040101010101" pitchFamily="2" charset="-122"/>
              </a:rPr>
              <a:t>5</a:t>
            </a:r>
            <a:r>
              <a:rPr lang="zh-CN" altLang="en-US" sz="3000" dirty="0">
                <a:latin typeface="华文楷体" panose="02010600040101010101" pitchFamily="2" charset="-122"/>
                <a:ea typeface="华文楷体" panose="02010600040101010101" pitchFamily="2" charset="-122"/>
              </a:rPr>
              <a:t>）为本标段提供招标代理服务的</a:t>
            </a:r>
            <a:r>
              <a:rPr lang="zh-CN" altLang="en-US" sz="3000" dirty="0" smtClean="0">
                <a:latin typeface="华文楷体" panose="02010600040101010101" pitchFamily="2" charset="-122"/>
                <a:ea typeface="华文楷体" panose="02010600040101010101" pitchFamily="2" charset="-122"/>
              </a:rPr>
              <a:t>；</a:t>
            </a:r>
            <a:endParaRPr lang="en-US" altLang="zh-CN" sz="3000" dirty="0">
              <a:latin typeface="华文楷体" panose="02010600040101010101" pitchFamily="2" charset="-122"/>
              <a:ea typeface="华文楷体" panose="02010600040101010101" pitchFamily="2" charset="-122"/>
            </a:endParaRPr>
          </a:p>
          <a:p>
            <a:pPr marL="0" indent="0">
              <a:buNone/>
            </a:pPr>
            <a:r>
              <a:rPr lang="zh-CN" altLang="en-US" sz="3000" dirty="0" smtClean="0">
                <a:latin typeface="华文楷体" panose="02010600040101010101" pitchFamily="2" charset="-122"/>
                <a:ea typeface="华文楷体" panose="02010600040101010101" pitchFamily="2" charset="-122"/>
              </a:rPr>
              <a:t>（</a:t>
            </a:r>
            <a:r>
              <a:rPr lang="en-US" altLang="zh-CN" sz="3000" dirty="0">
                <a:latin typeface="华文楷体" panose="02010600040101010101" pitchFamily="2" charset="-122"/>
                <a:ea typeface="华文楷体" panose="02010600040101010101" pitchFamily="2" charset="-122"/>
              </a:rPr>
              <a:t>6</a:t>
            </a:r>
            <a:r>
              <a:rPr lang="zh-CN" altLang="en-US" sz="3000" dirty="0">
                <a:latin typeface="华文楷体" panose="02010600040101010101" pitchFamily="2" charset="-122"/>
                <a:ea typeface="华文楷体" panose="02010600040101010101" pitchFamily="2" charset="-122"/>
              </a:rPr>
              <a:t>）与本标段的监理人或代建人或招标代理机构同为一个法定代表人的；</a:t>
            </a:r>
          </a:p>
          <a:p>
            <a:pPr marL="0" indent="0">
              <a:buNone/>
            </a:pPr>
            <a:r>
              <a:rPr lang="zh-CN" altLang="en-US" sz="3000" dirty="0" smtClean="0">
                <a:latin typeface="华文楷体" panose="02010600040101010101" pitchFamily="2" charset="-122"/>
                <a:ea typeface="华文楷体" panose="02010600040101010101" pitchFamily="2" charset="-122"/>
              </a:rPr>
              <a:t>（</a:t>
            </a:r>
            <a:r>
              <a:rPr lang="en-US" altLang="zh-CN" sz="3000" dirty="0">
                <a:latin typeface="华文楷体" panose="02010600040101010101" pitchFamily="2" charset="-122"/>
                <a:ea typeface="华文楷体" panose="02010600040101010101" pitchFamily="2" charset="-122"/>
              </a:rPr>
              <a:t>7</a:t>
            </a:r>
            <a:r>
              <a:rPr lang="zh-CN" altLang="en-US" sz="3000" dirty="0">
                <a:latin typeface="华文楷体" panose="02010600040101010101" pitchFamily="2" charset="-122"/>
                <a:ea typeface="华文楷体" panose="02010600040101010101" pitchFamily="2" charset="-122"/>
              </a:rPr>
              <a:t>）与本标段的监理人或代建人或招标代理机构相互控股或参股的；</a:t>
            </a:r>
          </a:p>
          <a:p>
            <a:pPr marL="0" indent="0">
              <a:buNone/>
            </a:pPr>
            <a:r>
              <a:rPr lang="zh-CN" altLang="en-US" sz="3000" dirty="0" smtClean="0">
                <a:latin typeface="华文楷体" panose="02010600040101010101" pitchFamily="2" charset="-122"/>
                <a:ea typeface="华文楷体" panose="02010600040101010101" pitchFamily="2" charset="-122"/>
              </a:rPr>
              <a:t>（</a:t>
            </a:r>
            <a:r>
              <a:rPr lang="en-US" altLang="zh-CN" sz="3000" dirty="0">
                <a:latin typeface="华文楷体" panose="02010600040101010101" pitchFamily="2" charset="-122"/>
                <a:ea typeface="华文楷体" panose="02010600040101010101" pitchFamily="2" charset="-122"/>
              </a:rPr>
              <a:t>8</a:t>
            </a:r>
            <a:r>
              <a:rPr lang="zh-CN" altLang="en-US" sz="3000" dirty="0">
                <a:latin typeface="华文楷体" panose="02010600040101010101" pitchFamily="2" charset="-122"/>
                <a:ea typeface="华文楷体" panose="02010600040101010101" pitchFamily="2" charset="-122"/>
              </a:rPr>
              <a:t>）与本标段的监理人或代建人或招标代理机构相互任职或工作的；</a:t>
            </a:r>
          </a:p>
          <a:p>
            <a:endParaRPr lang="zh-CN" altLang="en-US" dirty="0"/>
          </a:p>
        </p:txBody>
      </p:sp>
    </p:spTree>
    <p:extLst>
      <p:ext uri="{BB962C8B-B14F-4D97-AF65-F5344CB8AC3E}">
        <p14:creationId xmlns:p14="http://schemas.microsoft.com/office/powerpoint/2010/main" val="182323034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en-US" altLang="zh-CN" sz="2800" dirty="0" smtClean="0"/>
              <a:t>9.4.1</a:t>
            </a:r>
            <a:r>
              <a:rPr lang="zh-CN" altLang="en-US" sz="2800" dirty="0" smtClean="0"/>
              <a:t>处</a:t>
            </a:r>
            <a:r>
              <a:rPr lang="zh-CN" altLang="en-US" sz="2800" dirty="0"/>
              <a:t>合同履行期间保持足额有效，指的是设计合同本身履行期间保持足额有效</a:t>
            </a:r>
            <a:r>
              <a:rPr lang="zh-CN" altLang="en-US" sz="2800" dirty="0" smtClean="0"/>
              <a:t>。勘察设计</a:t>
            </a:r>
            <a:r>
              <a:rPr lang="zh-CN" altLang="en-US" sz="2800" dirty="0"/>
              <a:t>责任险一般分为综合年度保险和单项工程保险。综合年度险按年缴纳和递延，其期限保持在设计合同履行期间，设计合同的结束期限由双方约定，一般至少到工程竣工验收通过（推荐设计合同有一定的缺陷责任期），此时保险的保障作用已经发挥。如果是单项工程投保，国内几家保险合同的期限，一般至竣工验收通过</a:t>
            </a:r>
            <a:r>
              <a:rPr lang="en-US" altLang="zh-CN" sz="2800" dirty="0"/>
              <a:t>3</a:t>
            </a:r>
            <a:r>
              <a:rPr lang="zh-CN" altLang="en-US" sz="2800" dirty="0"/>
              <a:t>年后结束，也能体现保障作用。</a:t>
            </a:r>
          </a:p>
        </p:txBody>
      </p:sp>
    </p:spTree>
    <p:extLst>
      <p:ext uri="{BB962C8B-B14F-4D97-AF65-F5344CB8AC3E}">
        <p14:creationId xmlns:p14="http://schemas.microsoft.com/office/powerpoint/2010/main" val="380363030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404664"/>
            <a:ext cx="8363272" cy="5721499"/>
          </a:xfrm>
        </p:spPr>
        <p:txBody>
          <a:bodyPr>
            <a:normAutofit lnSpcReduction="10000"/>
          </a:bodyPr>
          <a:lstStyle/>
          <a:p>
            <a:r>
              <a:rPr lang="zh-CN" altLang="en-US" sz="2800" dirty="0"/>
              <a:t>监理文件的质量管理制度通过程序管理予以体现没有另做约定</a:t>
            </a:r>
            <a:r>
              <a:rPr lang="zh-CN" altLang="en-US" sz="2800" dirty="0" smtClean="0"/>
              <a:t>。</a:t>
            </a:r>
            <a:endParaRPr lang="en-US" altLang="zh-CN" sz="2800" dirty="0" smtClean="0"/>
          </a:p>
          <a:p>
            <a:endParaRPr lang="zh-CN" altLang="en-US" sz="2800" dirty="0"/>
          </a:p>
          <a:p>
            <a:r>
              <a:rPr lang="en-US" altLang="zh-CN" sz="2800" dirty="0">
                <a:latin typeface="微软雅黑" panose="020B0503020204020204" pitchFamily="34" charset="-122"/>
                <a:ea typeface="微软雅黑" panose="020B0503020204020204" pitchFamily="34" charset="-122"/>
              </a:rPr>
              <a:t>8</a:t>
            </a:r>
            <a:r>
              <a:rPr lang="zh-CN" altLang="en-US" sz="2800" dirty="0">
                <a:latin typeface="微软雅黑" panose="020B0503020204020204" pitchFamily="34" charset="-122"/>
                <a:ea typeface="微软雅黑" panose="020B0503020204020204" pitchFamily="34" charset="-122"/>
              </a:rPr>
              <a:t>、勘察和设计项目配合义务的规定</a:t>
            </a:r>
          </a:p>
          <a:p>
            <a:r>
              <a:rPr lang="en-US" altLang="zh-CN" sz="2800" dirty="0">
                <a:latin typeface="仿宋" panose="02010609060101010101" pitchFamily="49" charset="-122"/>
                <a:ea typeface="仿宋" panose="02010609060101010101" pitchFamily="49" charset="-122"/>
              </a:rPr>
              <a:t>10. </a:t>
            </a:r>
            <a:r>
              <a:rPr lang="zh-CN" altLang="zh-CN" sz="2800" dirty="0">
                <a:latin typeface="仿宋" panose="02010609060101010101" pitchFamily="49" charset="-122"/>
                <a:ea typeface="仿宋" panose="02010609060101010101" pitchFamily="49" charset="-122"/>
              </a:rPr>
              <a:t>设计和施工期间配合</a:t>
            </a:r>
          </a:p>
          <a:p>
            <a:r>
              <a:rPr lang="en-US" altLang="zh-CN" sz="2800" dirty="0">
                <a:latin typeface="仿宋" panose="02010609060101010101" pitchFamily="49" charset="-122"/>
                <a:ea typeface="仿宋" panose="02010609060101010101" pitchFamily="49" charset="-122"/>
              </a:rPr>
              <a:t>10.1 </a:t>
            </a:r>
            <a:r>
              <a:rPr lang="zh-CN" altLang="zh-CN" sz="2800" dirty="0">
                <a:latin typeface="仿宋" panose="02010609060101010101" pitchFamily="49" charset="-122"/>
                <a:ea typeface="仿宋" panose="02010609060101010101" pitchFamily="49" charset="-122"/>
              </a:rPr>
              <a:t>设计期间配合</a:t>
            </a:r>
          </a:p>
          <a:p>
            <a:r>
              <a:rPr lang="en-US" altLang="zh-CN" sz="2800" dirty="0">
                <a:latin typeface="仿宋" panose="02010609060101010101" pitchFamily="49" charset="-122"/>
                <a:ea typeface="仿宋" panose="02010609060101010101" pitchFamily="49" charset="-122"/>
              </a:rPr>
              <a:t>10.1.1 </a:t>
            </a:r>
            <a:r>
              <a:rPr lang="zh-CN" altLang="zh-CN" sz="2800" dirty="0">
                <a:latin typeface="仿宋" panose="02010609060101010101" pitchFamily="49" charset="-122"/>
                <a:ea typeface="仿宋" panose="02010609060101010101" pitchFamily="49" charset="-122"/>
              </a:rPr>
              <a:t>设计配合指勘察人配合设计人，在设计期间对本工程进行的补充勘察或其他配合</a:t>
            </a:r>
            <a:r>
              <a:rPr lang="zh-CN" altLang="zh-CN" sz="2800" dirty="0" smtClean="0">
                <a:latin typeface="仿宋" panose="02010609060101010101" pitchFamily="49" charset="-122"/>
                <a:ea typeface="仿宋" panose="02010609060101010101" pitchFamily="49" charset="-122"/>
              </a:rPr>
              <a:t>工作</a:t>
            </a:r>
            <a:r>
              <a:rPr lang="zh-CN" altLang="zh-CN" sz="2800" dirty="0">
                <a:latin typeface="仿宋" panose="02010609060101010101" pitchFamily="49" charset="-122"/>
                <a:ea typeface="仿宋" panose="02010609060101010101" pitchFamily="49" charset="-122"/>
              </a:rPr>
              <a:t>。</a:t>
            </a:r>
          </a:p>
          <a:p>
            <a:r>
              <a:rPr lang="en-US" altLang="zh-CN" sz="2800" dirty="0">
                <a:latin typeface="仿宋" panose="02010609060101010101" pitchFamily="49" charset="-122"/>
                <a:ea typeface="仿宋" panose="02010609060101010101" pitchFamily="49" charset="-122"/>
              </a:rPr>
              <a:t>10.1.2 </a:t>
            </a:r>
            <a:r>
              <a:rPr lang="zh-CN" altLang="zh-CN" sz="2800" dirty="0">
                <a:latin typeface="仿宋" panose="02010609060101010101" pitchFamily="49" charset="-122"/>
                <a:ea typeface="仿宋" panose="02010609060101010101" pitchFamily="49" charset="-122"/>
              </a:rPr>
              <a:t>勘察人应当根据设计工作需要，对勘察报告和资料文件中的不完善或者错误之处</a:t>
            </a:r>
            <a:r>
              <a:rPr lang="zh-CN" altLang="zh-CN" sz="2800" dirty="0" smtClean="0">
                <a:latin typeface="仿宋" panose="02010609060101010101" pitchFamily="49" charset="-122"/>
                <a:ea typeface="仿宋" panose="02010609060101010101" pitchFamily="49" charset="-122"/>
              </a:rPr>
              <a:t>，进行</a:t>
            </a:r>
            <a:r>
              <a:rPr lang="zh-CN" altLang="zh-CN" sz="2800" dirty="0">
                <a:latin typeface="仿宋" panose="02010609060101010101" pitchFamily="49" charset="-122"/>
                <a:ea typeface="仿宋" panose="02010609060101010101" pitchFamily="49" charset="-122"/>
              </a:rPr>
              <a:t>验证、补充或者修改；如遇不利的工程地质条件，勘察人应与设计人研讨并提出解决建议。</a:t>
            </a:r>
          </a:p>
          <a:p>
            <a:endParaRPr lang="zh-CN" altLang="en-US" sz="2800" dirty="0"/>
          </a:p>
        </p:txBody>
      </p:sp>
    </p:spTree>
    <p:extLst>
      <p:ext uri="{BB962C8B-B14F-4D97-AF65-F5344CB8AC3E}">
        <p14:creationId xmlns:p14="http://schemas.microsoft.com/office/powerpoint/2010/main" val="374328405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548680"/>
            <a:ext cx="8424936" cy="5976664"/>
          </a:xfrm>
        </p:spPr>
        <p:txBody>
          <a:bodyPr>
            <a:noAutofit/>
          </a:bodyPr>
          <a:lstStyle/>
          <a:p>
            <a:r>
              <a:rPr lang="en-US" altLang="zh-CN" sz="2800" dirty="0">
                <a:latin typeface="仿宋" panose="02010609060101010101" pitchFamily="49" charset="-122"/>
                <a:ea typeface="仿宋" panose="02010609060101010101" pitchFamily="49" charset="-122"/>
              </a:rPr>
              <a:t>10.2 </a:t>
            </a:r>
            <a:r>
              <a:rPr lang="zh-CN" altLang="en-US" sz="2800" dirty="0">
                <a:latin typeface="仿宋" panose="02010609060101010101" pitchFamily="49" charset="-122"/>
                <a:ea typeface="仿宋" panose="02010609060101010101" pitchFamily="49" charset="-122"/>
              </a:rPr>
              <a:t>施工期间配合</a:t>
            </a:r>
          </a:p>
          <a:p>
            <a:r>
              <a:rPr lang="en-US" altLang="zh-CN" sz="2800" dirty="0">
                <a:latin typeface="仿宋" panose="02010609060101010101" pitchFamily="49" charset="-122"/>
                <a:ea typeface="仿宋" panose="02010609060101010101" pitchFamily="49" charset="-122"/>
              </a:rPr>
              <a:t>10.2.1 </a:t>
            </a:r>
            <a:r>
              <a:rPr lang="zh-CN" altLang="en-US" sz="2800" dirty="0">
                <a:latin typeface="仿宋" panose="02010609060101010101" pitchFamily="49" charset="-122"/>
                <a:ea typeface="仿宋" panose="02010609060101010101" pitchFamily="49" charset="-122"/>
              </a:rPr>
              <a:t>施工配合指勘察人配合施工承包人，在施工期间对本工程进行的</a:t>
            </a:r>
            <a:r>
              <a:rPr lang="zh-CN" altLang="en-US" sz="2800" dirty="0">
                <a:solidFill>
                  <a:srgbClr val="FF0000"/>
                </a:solidFill>
                <a:latin typeface="仿宋" panose="02010609060101010101" pitchFamily="49" charset="-122"/>
                <a:ea typeface="仿宋" panose="02010609060101010101" pitchFamily="49" charset="-122"/>
              </a:rPr>
              <a:t>补充勘察</a:t>
            </a:r>
            <a:r>
              <a:rPr lang="zh-CN" altLang="en-US" sz="2800" dirty="0">
                <a:latin typeface="仿宋" panose="02010609060101010101" pitchFamily="49" charset="-122"/>
                <a:ea typeface="仿宋" panose="02010609060101010101" pitchFamily="49" charset="-122"/>
              </a:rPr>
              <a:t>或其他</a:t>
            </a:r>
            <a:r>
              <a:rPr lang="zh-CN" altLang="en-US" sz="2800" dirty="0" smtClean="0">
                <a:latin typeface="仿宋" panose="02010609060101010101" pitchFamily="49" charset="-122"/>
                <a:ea typeface="仿宋" panose="02010609060101010101" pitchFamily="49" charset="-122"/>
              </a:rPr>
              <a:t>配合</a:t>
            </a:r>
            <a:r>
              <a:rPr lang="zh-CN" altLang="en-US" sz="2800" dirty="0">
                <a:latin typeface="仿宋" panose="02010609060101010101" pitchFamily="49" charset="-122"/>
                <a:ea typeface="仿宋" panose="02010609060101010101" pitchFamily="49" charset="-122"/>
              </a:rPr>
              <a:t>工作，直至工程通过竣工验收为止。</a:t>
            </a:r>
          </a:p>
          <a:p>
            <a:r>
              <a:rPr lang="en-US" altLang="zh-CN" sz="2800" dirty="0">
                <a:latin typeface="仿宋" panose="02010609060101010101" pitchFamily="49" charset="-122"/>
                <a:ea typeface="仿宋" panose="02010609060101010101" pitchFamily="49" charset="-122"/>
              </a:rPr>
              <a:t>10.2.2 </a:t>
            </a:r>
            <a:r>
              <a:rPr lang="zh-CN" altLang="en-US" sz="2800" dirty="0">
                <a:latin typeface="仿宋" panose="02010609060101010101" pitchFamily="49" charset="-122"/>
                <a:ea typeface="仿宋" panose="02010609060101010101" pitchFamily="49" charset="-122"/>
              </a:rPr>
              <a:t>除专用合同条款另有约定外，发包人应为勘察人派赴施工现场的工作人员，在</a:t>
            </a:r>
            <a:r>
              <a:rPr lang="zh-CN" altLang="en-US" sz="2800" dirty="0" smtClean="0">
                <a:latin typeface="仿宋" panose="02010609060101010101" pitchFamily="49" charset="-122"/>
                <a:ea typeface="仿宋" panose="02010609060101010101" pitchFamily="49" charset="-122"/>
              </a:rPr>
              <a:t>施工期</a:t>
            </a:r>
            <a:r>
              <a:rPr lang="zh-CN" altLang="en-US" sz="2800" dirty="0">
                <a:latin typeface="仿宋" panose="02010609060101010101" pitchFamily="49" charset="-122"/>
                <a:ea typeface="仿宋" panose="02010609060101010101" pitchFamily="49" charset="-122"/>
              </a:rPr>
              <a:t>间提供办公房间、办公桌椅、互联网接口、冷暖设施、生活设施、进出现场交通服务和其他便利条件。</a:t>
            </a:r>
          </a:p>
          <a:p>
            <a:r>
              <a:rPr lang="en-US" altLang="zh-CN" sz="2800" dirty="0">
                <a:latin typeface="仿宋" panose="02010609060101010101" pitchFamily="49" charset="-122"/>
                <a:ea typeface="仿宋" panose="02010609060101010101" pitchFamily="49" charset="-122"/>
              </a:rPr>
              <a:t>10.2.3 </a:t>
            </a:r>
            <a:r>
              <a:rPr lang="zh-CN" altLang="en-US" sz="2800" dirty="0">
                <a:latin typeface="仿宋" panose="02010609060101010101" pitchFamily="49" charset="-122"/>
                <a:ea typeface="仿宋" panose="02010609060101010101" pitchFamily="49" charset="-122"/>
              </a:rPr>
              <a:t>勘察人应在本工程的施工期间，积极提供勘察配合服务，进行勘察技术交底，</a:t>
            </a:r>
            <a:r>
              <a:rPr lang="zh-CN" altLang="en-US" sz="2800" dirty="0" smtClean="0">
                <a:latin typeface="仿宋" panose="02010609060101010101" pitchFamily="49" charset="-122"/>
                <a:ea typeface="仿宋" panose="02010609060101010101" pitchFamily="49" charset="-122"/>
              </a:rPr>
              <a:t>委派专业人员</a:t>
            </a:r>
            <a:r>
              <a:rPr lang="zh-CN" altLang="en-US" sz="2800" dirty="0">
                <a:latin typeface="仿宋" panose="02010609060101010101" pitchFamily="49" charset="-122"/>
                <a:ea typeface="仿宋" panose="02010609060101010101" pitchFamily="49" charset="-122"/>
              </a:rPr>
              <a:t>配合施工承包人</a:t>
            </a:r>
            <a:r>
              <a:rPr lang="zh-CN" altLang="en-US" sz="2800" dirty="0">
                <a:solidFill>
                  <a:srgbClr val="FF0000"/>
                </a:solidFill>
                <a:latin typeface="仿宋" panose="02010609060101010101" pitchFamily="49" charset="-122"/>
                <a:ea typeface="仿宋" panose="02010609060101010101" pitchFamily="49" charset="-122"/>
              </a:rPr>
              <a:t>及时解决与勘察有关的问题</a:t>
            </a:r>
            <a:r>
              <a:rPr lang="zh-CN" altLang="en-US" sz="2800" dirty="0">
                <a:latin typeface="仿宋" panose="02010609060101010101" pitchFamily="49" charset="-122"/>
                <a:ea typeface="仿宋" panose="02010609060101010101" pitchFamily="49" charset="-122"/>
              </a:rPr>
              <a:t>，参与基坑基底</a:t>
            </a:r>
            <a:r>
              <a:rPr lang="zh-CN" altLang="en-US" sz="2800" dirty="0">
                <a:solidFill>
                  <a:srgbClr val="FF0000"/>
                </a:solidFill>
                <a:latin typeface="仿宋" panose="02010609060101010101" pitchFamily="49" charset="-122"/>
                <a:ea typeface="仿宋" panose="02010609060101010101" pitchFamily="49" charset="-122"/>
              </a:rPr>
              <a:t>验收</a:t>
            </a:r>
            <a:r>
              <a:rPr lang="zh-CN" altLang="en-US" sz="2800" dirty="0">
                <a:latin typeface="仿宋" panose="02010609060101010101" pitchFamily="49" charset="-122"/>
                <a:ea typeface="仿宋" panose="02010609060101010101" pitchFamily="49" charset="-122"/>
              </a:rPr>
              <a:t>和工程竣工</a:t>
            </a:r>
            <a:r>
              <a:rPr lang="zh-CN" altLang="en-US" sz="2800" dirty="0">
                <a:solidFill>
                  <a:srgbClr val="FF0000"/>
                </a:solidFill>
                <a:latin typeface="仿宋" panose="02010609060101010101" pitchFamily="49" charset="-122"/>
                <a:ea typeface="仿宋" panose="02010609060101010101" pitchFamily="49" charset="-122"/>
              </a:rPr>
              <a:t>验收</a:t>
            </a:r>
            <a:r>
              <a:rPr lang="zh-CN" altLang="en-US" sz="2800" dirty="0">
                <a:latin typeface="仿宋" panose="02010609060101010101" pitchFamily="49" charset="-122"/>
                <a:ea typeface="仿宋" panose="02010609060101010101" pitchFamily="49" charset="-122"/>
              </a:rPr>
              <a:t>等工作</a:t>
            </a:r>
            <a:r>
              <a:rPr lang="zh-CN" altLang="en-US" sz="2800" dirty="0" smtClean="0">
                <a:latin typeface="仿宋" panose="02010609060101010101" pitchFamily="49" charset="-122"/>
                <a:ea typeface="仿宋" panose="02010609060101010101" pitchFamily="49" charset="-122"/>
              </a:rPr>
              <a:t>。</a:t>
            </a:r>
            <a:endParaRPr lang="zh-CN" altLang="en-US" sz="28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894680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sz="2800" dirty="0">
                <a:latin typeface="仿宋" panose="02010609060101010101" pitchFamily="49" charset="-122"/>
                <a:ea typeface="仿宋" panose="02010609060101010101" pitchFamily="49" charset="-122"/>
              </a:rPr>
              <a:t>10.2.4 </a:t>
            </a:r>
            <a:r>
              <a:rPr lang="zh-CN" altLang="en-US" sz="2800" dirty="0">
                <a:latin typeface="仿宋" panose="02010609060101010101" pitchFamily="49" charset="-122"/>
                <a:ea typeface="仿宋" panose="02010609060101010101" pitchFamily="49" charset="-122"/>
              </a:rPr>
              <a:t>发包人应当组织勘察技术</a:t>
            </a:r>
            <a:r>
              <a:rPr lang="zh-CN" altLang="en-US" sz="2800" dirty="0">
                <a:solidFill>
                  <a:srgbClr val="FF0000"/>
                </a:solidFill>
                <a:latin typeface="仿宋" panose="02010609060101010101" pitchFamily="49" charset="-122"/>
                <a:ea typeface="仿宋" panose="02010609060101010101" pitchFamily="49" charset="-122"/>
              </a:rPr>
              <a:t>交底会</a:t>
            </a:r>
            <a:r>
              <a:rPr lang="zh-CN" altLang="en-US" sz="2800" dirty="0">
                <a:latin typeface="仿宋" panose="02010609060101010101" pitchFamily="49" charset="-122"/>
                <a:ea typeface="仿宋" panose="02010609060101010101" pitchFamily="49" charset="-122"/>
              </a:rPr>
              <a:t>，由勘察人向发包人、监理人和施工承包人等进行勘察交底，对本工程的勘察意图、勘察文件和施工要求等进行系统地说明和解释。</a:t>
            </a:r>
          </a:p>
          <a:p>
            <a:r>
              <a:rPr lang="en-US" altLang="zh-CN" sz="2800" dirty="0">
                <a:latin typeface="仿宋" panose="02010609060101010101" pitchFamily="49" charset="-122"/>
                <a:ea typeface="仿宋" panose="02010609060101010101" pitchFamily="49" charset="-122"/>
              </a:rPr>
              <a:t>10.2.5 </a:t>
            </a:r>
            <a:r>
              <a:rPr lang="zh-CN" altLang="en-US" sz="2800" dirty="0">
                <a:latin typeface="仿宋" panose="02010609060101010101" pitchFamily="49" charset="-122"/>
                <a:ea typeface="仿宋" panose="02010609060101010101" pitchFamily="49" charset="-122"/>
              </a:rPr>
              <a:t>工程施工完毕后，发包人应当组织投产试车（试运行）和工程竣工验收，勘察人参加验收并出具本单位的验收结论。</a:t>
            </a:r>
          </a:p>
          <a:p>
            <a:endParaRPr lang="zh-CN" altLang="en-US" dirty="0"/>
          </a:p>
          <a:p>
            <a:endParaRPr lang="zh-CN" altLang="en-US" dirty="0"/>
          </a:p>
        </p:txBody>
      </p:sp>
    </p:spTree>
    <p:extLst>
      <p:ext uri="{BB962C8B-B14F-4D97-AF65-F5344CB8AC3E}">
        <p14:creationId xmlns:p14="http://schemas.microsoft.com/office/powerpoint/2010/main" val="249416006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260648"/>
            <a:ext cx="8568952" cy="6408712"/>
          </a:xfrm>
        </p:spPr>
        <p:txBody>
          <a:bodyPr>
            <a:normAutofit/>
          </a:bodyPr>
          <a:lstStyle/>
          <a:p>
            <a:r>
              <a:rPr lang="en-US" altLang="zh-CN" sz="2800" dirty="0" smtClean="0">
                <a:latin typeface="微软雅黑" panose="020B0503020204020204" pitchFamily="34" charset="-122"/>
                <a:ea typeface="微软雅黑" panose="020B0503020204020204" pitchFamily="34" charset="-122"/>
              </a:rPr>
              <a:t>9</a:t>
            </a:r>
            <a:r>
              <a:rPr lang="zh-CN" altLang="en-US" sz="2800" dirty="0" smtClean="0">
                <a:latin typeface="微软雅黑" panose="020B0503020204020204" pitchFamily="34" charset="-122"/>
                <a:ea typeface="微软雅黑" panose="020B0503020204020204" pitchFamily="34" charset="-122"/>
              </a:rPr>
              <a:t>、关于变更的规定</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smtClean="0">
                <a:latin typeface="微软雅黑" panose="020B0503020204020204" pitchFamily="34" charset="-122"/>
                <a:ea typeface="微软雅黑" panose="020B0503020204020204" pitchFamily="34" charset="-122"/>
              </a:rPr>
              <a:t>（</a:t>
            </a:r>
            <a:r>
              <a:rPr lang="en-US" altLang="zh-CN" sz="2800" dirty="0" smtClean="0">
                <a:latin typeface="微软雅黑" panose="020B0503020204020204" pitchFamily="34" charset="-122"/>
                <a:ea typeface="微软雅黑" panose="020B0503020204020204" pitchFamily="34" charset="-122"/>
              </a:rPr>
              <a:t>1</a:t>
            </a:r>
            <a:r>
              <a:rPr lang="zh-CN" altLang="en-US" sz="2800" dirty="0" smtClean="0">
                <a:latin typeface="微软雅黑" panose="020B0503020204020204" pitchFamily="34" charset="-122"/>
                <a:ea typeface="微软雅黑" panose="020B0503020204020204" pitchFamily="34" charset="-122"/>
              </a:rPr>
              <a:t>）合同变更</a:t>
            </a:r>
            <a:endParaRPr lang="en-US" altLang="zh-CN" sz="2800" dirty="0" smtClean="0">
              <a:latin typeface="微软雅黑" panose="020B0503020204020204" pitchFamily="34" charset="-122"/>
              <a:ea typeface="微软雅黑" panose="020B0503020204020204" pitchFamily="34" charset="-122"/>
            </a:endParaRPr>
          </a:p>
          <a:p>
            <a:r>
              <a:rPr lang="en-US" altLang="zh-CN" sz="2800" dirty="0" smtClean="0">
                <a:latin typeface="仿宋" panose="02010609060101010101" pitchFamily="49" charset="-122"/>
                <a:ea typeface="仿宋" panose="02010609060101010101" pitchFamily="49" charset="-122"/>
              </a:rPr>
              <a:t>11.1.1 </a:t>
            </a:r>
            <a:r>
              <a:rPr lang="zh-CN" altLang="en-US" sz="2800" dirty="0">
                <a:latin typeface="仿宋" panose="02010609060101010101" pitchFamily="49" charset="-122"/>
                <a:ea typeface="仿宋" panose="02010609060101010101" pitchFamily="49" charset="-122"/>
              </a:rPr>
              <a:t>合同履行中发生下述情形时，合同一方均可向对方提出变更请求，经双方协商一致 后进行变更，勘察服务期限和勘察费用的调整方法在专用合同条款中约定。</a:t>
            </a:r>
          </a:p>
          <a:p>
            <a:pPr marL="0" indent="0">
              <a:buNone/>
            </a:pPr>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1</a:t>
            </a:r>
            <a:r>
              <a:rPr lang="zh-CN" altLang="en-US" sz="2800" dirty="0">
                <a:latin typeface="仿宋" panose="02010609060101010101" pitchFamily="49" charset="-122"/>
                <a:ea typeface="仿宋" panose="02010609060101010101" pitchFamily="49" charset="-122"/>
              </a:rPr>
              <a:t>）勘察</a:t>
            </a:r>
            <a:r>
              <a:rPr lang="zh-CN" altLang="en-US" sz="2800" dirty="0">
                <a:solidFill>
                  <a:srgbClr val="FF0000"/>
                </a:solidFill>
                <a:latin typeface="仿宋" panose="02010609060101010101" pitchFamily="49" charset="-122"/>
                <a:ea typeface="仿宋" panose="02010609060101010101" pitchFamily="49" charset="-122"/>
              </a:rPr>
              <a:t>范围发生变化；</a:t>
            </a:r>
          </a:p>
          <a:p>
            <a:pPr marL="0" indent="0">
              <a:buNone/>
            </a:pPr>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2</a:t>
            </a:r>
            <a:r>
              <a:rPr lang="zh-CN" altLang="en-US" sz="2800" dirty="0">
                <a:latin typeface="仿宋" panose="02010609060101010101" pitchFamily="49" charset="-122"/>
                <a:ea typeface="仿宋" panose="02010609060101010101" pitchFamily="49" charset="-122"/>
              </a:rPr>
              <a:t>）除不可抗力外，非勘察人的原因引起的</a:t>
            </a:r>
            <a:r>
              <a:rPr lang="zh-CN" altLang="en-US" sz="2800" dirty="0">
                <a:solidFill>
                  <a:srgbClr val="FF0000"/>
                </a:solidFill>
                <a:latin typeface="仿宋" panose="02010609060101010101" pitchFamily="49" charset="-122"/>
                <a:ea typeface="仿宋" panose="02010609060101010101" pitchFamily="49" charset="-122"/>
              </a:rPr>
              <a:t>周期延误；</a:t>
            </a:r>
          </a:p>
          <a:p>
            <a:pPr marL="0" indent="0">
              <a:buNone/>
            </a:pPr>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3</a:t>
            </a:r>
            <a:r>
              <a:rPr lang="zh-CN" altLang="en-US" sz="2800" dirty="0">
                <a:latin typeface="仿宋" panose="02010609060101010101" pitchFamily="49" charset="-122"/>
                <a:ea typeface="仿宋" panose="02010609060101010101" pitchFamily="49" charset="-122"/>
              </a:rPr>
              <a:t>）非勘察人的原因，对工程同一部分</a:t>
            </a:r>
            <a:r>
              <a:rPr lang="zh-CN" altLang="en-US" sz="2800" dirty="0">
                <a:solidFill>
                  <a:srgbClr val="FF0000"/>
                </a:solidFill>
                <a:latin typeface="仿宋" panose="02010609060101010101" pitchFamily="49" charset="-122"/>
                <a:ea typeface="仿宋" panose="02010609060101010101" pitchFamily="49" charset="-122"/>
              </a:rPr>
              <a:t>重复进行勘察；</a:t>
            </a:r>
          </a:p>
          <a:p>
            <a:pPr marL="0" indent="0">
              <a:buNone/>
            </a:pPr>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4</a:t>
            </a:r>
            <a:r>
              <a:rPr lang="zh-CN" altLang="en-US" sz="2800" dirty="0">
                <a:latin typeface="仿宋" panose="02010609060101010101" pitchFamily="49" charset="-122"/>
                <a:ea typeface="仿宋" panose="02010609060101010101" pitchFamily="49" charset="-122"/>
              </a:rPr>
              <a:t>）非勘察人的原因，对工程</a:t>
            </a:r>
            <a:r>
              <a:rPr lang="zh-CN" altLang="en-US" sz="2800" dirty="0">
                <a:solidFill>
                  <a:srgbClr val="FF0000"/>
                </a:solidFill>
                <a:latin typeface="仿宋" panose="02010609060101010101" pitchFamily="49" charset="-122"/>
                <a:ea typeface="仿宋" panose="02010609060101010101" pitchFamily="49" charset="-122"/>
              </a:rPr>
              <a:t>暂停勘察及恢复勘察</a:t>
            </a:r>
            <a:r>
              <a:rPr lang="zh-CN" altLang="en-US" sz="2800" dirty="0">
                <a:latin typeface="仿宋" panose="02010609060101010101" pitchFamily="49" charset="-122"/>
                <a:ea typeface="仿宋" panose="02010609060101010101" pitchFamily="49" charset="-122"/>
              </a:rPr>
              <a:t>。</a:t>
            </a:r>
          </a:p>
          <a:p>
            <a:r>
              <a:rPr lang="en-US" altLang="zh-CN" sz="2800" dirty="0">
                <a:latin typeface="仿宋" panose="02010609060101010101" pitchFamily="49" charset="-122"/>
                <a:ea typeface="仿宋" panose="02010609060101010101" pitchFamily="49" charset="-122"/>
              </a:rPr>
              <a:t>11.1.2 </a:t>
            </a:r>
            <a:r>
              <a:rPr lang="zh-CN" altLang="en-US" sz="2800" dirty="0">
                <a:latin typeface="仿宋" panose="02010609060101010101" pitchFamily="49" charset="-122"/>
                <a:ea typeface="仿宋" panose="02010609060101010101" pitchFamily="49" charset="-122"/>
              </a:rPr>
              <a:t>基准日后，因颁布新的或修订原有法律、法规、规范和标准等引发合同变更情形的， 按照上述约定进行调整。</a:t>
            </a:r>
          </a:p>
        </p:txBody>
      </p:sp>
    </p:spTree>
    <p:extLst>
      <p:ext uri="{BB962C8B-B14F-4D97-AF65-F5344CB8AC3E}">
        <p14:creationId xmlns:p14="http://schemas.microsoft.com/office/powerpoint/2010/main" val="146753011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332656"/>
            <a:ext cx="8219256" cy="6120680"/>
          </a:xfrm>
        </p:spPr>
        <p:txBody>
          <a:bodyPr>
            <a:normAutofit/>
          </a:bodyPr>
          <a:lstStyle/>
          <a:p>
            <a:r>
              <a:rPr lang="en-US" altLang="zh-CN" sz="2800" dirty="0">
                <a:latin typeface="华文仿宋" panose="02010600040101010101" pitchFamily="2" charset="-122"/>
                <a:ea typeface="华文仿宋" panose="02010600040101010101" pitchFamily="2" charset="-122"/>
              </a:rPr>
              <a:t>11.2 </a:t>
            </a:r>
            <a:r>
              <a:rPr lang="zh-CN" altLang="en-US" sz="2800" dirty="0" smtClean="0">
                <a:latin typeface="华文仿宋" panose="02010600040101010101" pitchFamily="2" charset="-122"/>
                <a:ea typeface="华文仿宋" panose="02010600040101010101" pitchFamily="2" charset="-122"/>
              </a:rPr>
              <a:t>合理化建议</a:t>
            </a:r>
            <a:endParaRPr lang="zh-CN" altLang="en-US" sz="2800" dirty="0">
              <a:latin typeface="华文仿宋" panose="02010600040101010101" pitchFamily="2" charset="-122"/>
              <a:ea typeface="华文仿宋" panose="02010600040101010101" pitchFamily="2" charset="-122"/>
            </a:endParaRPr>
          </a:p>
          <a:p>
            <a:pPr marL="0" indent="0">
              <a:buNone/>
            </a:pPr>
            <a:r>
              <a:rPr lang="en-US" altLang="zh-CN" sz="2800" dirty="0">
                <a:latin typeface="华文仿宋" panose="02010600040101010101" pitchFamily="2" charset="-122"/>
                <a:ea typeface="华文仿宋" panose="02010600040101010101" pitchFamily="2" charset="-122"/>
              </a:rPr>
              <a:t>11.2.1 </a:t>
            </a:r>
            <a:r>
              <a:rPr lang="zh-CN" altLang="en-US" sz="2800" dirty="0">
                <a:latin typeface="华文仿宋" panose="02010600040101010101" pitchFamily="2" charset="-122"/>
                <a:ea typeface="华文仿宋" panose="02010600040101010101" pitchFamily="2" charset="-122"/>
              </a:rPr>
              <a:t>合同履行中，勘察人可对发包人要求提出合理化建议。合理化建议应以书面形式提 交发包人，被发包人采纳并构成变更的，执行第 </a:t>
            </a:r>
            <a:r>
              <a:rPr lang="en-US" altLang="zh-CN" sz="2800" dirty="0">
                <a:latin typeface="华文仿宋" panose="02010600040101010101" pitchFamily="2" charset="-122"/>
                <a:ea typeface="华文仿宋" panose="02010600040101010101" pitchFamily="2" charset="-122"/>
              </a:rPr>
              <a:t>11.1 </a:t>
            </a:r>
            <a:r>
              <a:rPr lang="zh-CN" altLang="en-US" sz="2800" dirty="0">
                <a:latin typeface="华文仿宋" panose="02010600040101010101" pitchFamily="2" charset="-122"/>
                <a:ea typeface="华文仿宋" panose="02010600040101010101" pitchFamily="2" charset="-122"/>
              </a:rPr>
              <a:t>款约定。</a:t>
            </a:r>
          </a:p>
          <a:p>
            <a:pPr marL="0" indent="0">
              <a:buNone/>
            </a:pPr>
            <a:r>
              <a:rPr lang="en-US" altLang="zh-CN" sz="2800" dirty="0">
                <a:latin typeface="华文仿宋" panose="02010600040101010101" pitchFamily="2" charset="-122"/>
                <a:ea typeface="华文仿宋" panose="02010600040101010101" pitchFamily="2" charset="-122"/>
              </a:rPr>
              <a:t>11.2.2  </a:t>
            </a:r>
            <a:r>
              <a:rPr lang="zh-CN" altLang="en-US" sz="2800" dirty="0">
                <a:latin typeface="华文仿宋" panose="02010600040101010101" pitchFamily="2" charset="-122"/>
                <a:ea typeface="华文仿宋" panose="02010600040101010101" pitchFamily="2" charset="-122"/>
              </a:rPr>
              <a:t>勘察人提出的合理化建议降低了工程投资、缩短了施工期限或者提高了工程</a:t>
            </a:r>
            <a:r>
              <a:rPr lang="zh-CN" altLang="en-US" sz="2800" dirty="0" smtClean="0">
                <a:latin typeface="华文仿宋" panose="02010600040101010101" pitchFamily="2" charset="-122"/>
                <a:ea typeface="华文仿宋" panose="02010600040101010101" pitchFamily="2" charset="-122"/>
              </a:rPr>
              <a:t>经济效益</a:t>
            </a:r>
            <a:r>
              <a:rPr lang="zh-CN" altLang="en-US" sz="2800" dirty="0">
                <a:latin typeface="华文仿宋" panose="02010600040101010101" pitchFamily="2" charset="-122"/>
                <a:ea typeface="华文仿宋" panose="02010600040101010101" pitchFamily="2" charset="-122"/>
              </a:rPr>
              <a:t>的，发包人应按专用合同条款中的约定给予奖励</a:t>
            </a:r>
            <a:r>
              <a:rPr lang="zh-CN" altLang="en-US" sz="2800" dirty="0" smtClean="0">
                <a:latin typeface="华文仿宋" panose="02010600040101010101" pitchFamily="2" charset="-122"/>
                <a:ea typeface="华文仿宋" panose="02010600040101010101" pitchFamily="2" charset="-122"/>
              </a:rPr>
              <a:t>。</a:t>
            </a:r>
            <a:endParaRPr lang="en-US" altLang="zh-CN" sz="2800" dirty="0" smtClean="0">
              <a:latin typeface="华文仿宋" panose="02010600040101010101" pitchFamily="2" charset="-122"/>
              <a:ea typeface="华文仿宋" panose="02010600040101010101" pitchFamily="2" charset="-122"/>
            </a:endParaRPr>
          </a:p>
          <a:p>
            <a:pPr marL="0" indent="0">
              <a:buNone/>
            </a:pPr>
            <a:r>
              <a:rPr lang="zh-CN" altLang="en-US" sz="2800" dirty="0"/>
              <a:t>设计和监理标准文件有关</a:t>
            </a:r>
            <a:r>
              <a:rPr lang="zh-CN" altLang="en-US" sz="2800" dirty="0" smtClean="0"/>
              <a:t>变更和合理化建议的规定同上述规定基本相同。变更的缘由</a:t>
            </a:r>
            <a:r>
              <a:rPr lang="zh-CN" altLang="en-US" sz="2800" dirty="0"/>
              <a:t>，即</a:t>
            </a:r>
            <a:r>
              <a:rPr lang="zh-CN" altLang="en-US" sz="2800" dirty="0">
                <a:solidFill>
                  <a:srgbClr val="FF0000"/>
                </a:solidFill>
              </a:rPr>
              <a:t>范围变化、</a:t>
            </a:r>
            <a:r>
              <a:rPr lang="zh-CN" altLang="en-US" sz="2800" dirty="0">
                <a:solidFill>
                  <a:srgbClr val="C00000"/>
                </a:solidFill>
              </a:rPr>
              <a:t>周期延长</a:t>
            </a:r>
            <a:r>
              <a:rPr lang="zh-CN" altLang="en-US" sz="2800" dirty="0"/>
              <a:t>、</a:t>
            </a:r>
            <a:r>
              <a:rPr lang="zh-CN" altLang="en-US" sz="2800" dirty="0">
                <a:solidFill>
                  <a:srgbClr val="0070C0"/>
                </a:solidFill>
              </a:rPr>
              <a:t>重复工作</a:t>
            </a:r>
            <a:r>
              <a:rPr lang="zh-CN" altLang="en-US" sz="2800" dirty="0"/>
              <a:t>、</a:t>
            </a:r>
            <a:r>
              <a:rPr lang="zh-CN" altLang="en-US" sz="2800" dirty="0">
                <a:solidFill>
                  <a:srgbClr val="7030A0"/>
                </a:solidFill>
              </a:rPr>
              <a:t>暂停或</a:t>
            </a:r>
            <a:r>
              <a:rPr lang="zh-CN" altLang="en-US" sz="2800" dirty="0" smtClean="0">
                <a:solidFill>
                  <a:srgbClr val="7030A0"/>
                </a:solidFill>
              </a:rPr>
              <a:t>恢复</a:t>
            </a:r>
            <a:r>
              <a:rPr lang="zh-CN" altLang="en-US" sz="2800" dirty="0" smtClean="0"/>
              <a:t>等四项；合同相对方</a:t>
            </a:r>
            <a:r>
              <a:rPr lang="zh-CN" altLang="en-US" sz="2800" dirty="0"/>
              <a:t>可以提出变更请求，并在专用合同对工期和费用进行约定</a:t>
            </a:r>
            <a:r>
              <a:rPr lang="zh-CN" altLang="en-US" sz="2800" dirty="0" smtClean="0"/>
              <a:t>。</a:t>
            </a:r>
            <a:r>
              <a:rPr lang="zh-CN" altLang="en-US" sz="2800" dirty="0" smtClean="0">
                <a:solidFill>
                  <a:srgbClr val="FF0000"/>
                </a:solidFill>
              </a:rPr>
              <a:t>合理化建议如产生变更执行变更规定，产生的效益依照专用合同约定予以奖励。</a:t>
            </a:r>
            <a:endParaRPr lang="en-US" altLang="zh-CN" sz="2800" dirty="0">
              <a:solidFill>
                <a:srgbClr val="FF0000"/>
              </a:solidFill>
            </a:endParaRPr>
          </a:p>
          <a:p>
            <a:pPr marL="0" indent="0">
              <a:buNone/>
            </a:pPr>
            <a:endParaRPr lang="zh-CN" altLang="en-US" sz="2800" dirty="0">
              <a:latin typeface="华文仿宋" panose="02010600040101010101" pitchFamily="2" charset="-122"/>
              <a:ea typeface="华文仿宋" panose="02010600040101010101" pitchFamily="2" charset="-122"/>
            </a:endParaRPr>
          </a:p>
          <a:p>
            <a:endParaRPr lang="zh-CN" altLang="en-US" dirty="0"/>
          </a:p>
        </p:txBody>
      </p:sp>
    </p:spTree>
    <p:extLst>
      <p:ext uri="{BB962C8B-B14F-4D97-AF65-F5344CB8AC3E}">
        <p14:creationId xmlns:p14="http://schemas.microsoft.com/office/powerpoint/2010/main" val="176091323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548680"/>
            <a:ext cx="8363272" cy="5976664"/>
          </a:xfrm>
        </p:spPr>
        <p:txBody>
          <a:bodyPr>
            <a:normAutofit/>
          </a:bodyPr>
          <a:lstStyle/>
          <a:p>
            <a:r>
              <a:rPr lang="zh-CN" altLang="en-US" sz="2800" dirty="0" smtClean="0">
                <a:latin typeface="微软雅黑" panose="020B0503020204020204" pitchFamily="34" charset="-122"/>
                <a:ea typeface="微软雅黑" panose="020B0503020204020204" pitchFamily="34" charset="-122"/>
              </a:rPr>
              <a:t>（</a:t>
            </a:r>
            <a:r>
              <a:rPr lang="en-US" altLang="zh-CN" sz="2800" dirty="0" smtClean="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）合同变更的程序</a:t>
            </a:r>
          </a:p>
          <a:p>
            <a:r>
              <a:rPr lang="en-US" altLang="zh-CN" sz="2800" dirty="0"/>
              <a:t>①</a:t>
            </a:r>
            <a:r>
              <a:rPr lang="zh-CN" altLang="en-US" sz="2800" dirty="0" smtClean="0"/>
              <a:t>协商</a:t>
            </a:r>
            <a:r>
              <a:rPr lang="zh-CN" altLang="en-US" sz="2800" dirty="0"/>
              <a:t>一致，可以变更合同。</a:t>
            </a:r>
          </a:p>
          <a:p>
            <a:r>
              <a:rPr lang="en-US" altLang="zh-CN" sz="2800" dirty="0" smtClean="0"/>
              <a:t>②</a:t>
            </a:r>
            <a:r>
              <a:rPr lang="zh-CN" altLang="en-US" sz="2800" dirty="0" smtClean="0"/>
              <a:t>法律</a:t>
            </a:r>
            <a:r>
              <a:rPr lang="zh-CN" altLang="en-US" sz="2800" dirty="0"/>
              <a:t>、行政法规规定变更合同应当办理批准、登记等手续的，依照其规定。</a:t>
            </a:r>
          </a:p>
          <a:p>
            <a:r>
              <a:rPr lang="en-US" altLang="zh-CN" sz="2800" dirty="0" smtClean="0"/>
              <a:t>1</a:t>
            </a:r>
            <a:r>
              <a:rPr lang="zh-CN" altLang="en-US" sz="2800" dirty="0"/>
              <a:t>）中外合作企业合同作重大变更的，应当报审查批准机关批准</a:t>
            </a:r>
            <a:r>
              <a:rPr lang="zh-CN" altLang="en-US" sz="2800" dirty="0" smtClean="0"/>
              <a:t>；</a:t>
            </a:r>
            <a:endParaRPr lang="en-US" altLang="zh-CN" sz="2800" dirty="0" smtClean="0"/>
          </a:p>
          <a:p>
            <a:r>
              <a:rPr lang="en-US" altLang="zh-CN" sz="2800" dirty="0" smtClean="0"/>
              <a:t>2</a:t>
            </a:r>
            <a:r>
              <a:rPr lang="zh-CN" altLang="en-US" sz="2800" dirty="0"/>
              <a:t>）变更内容涉及法定工商登记项目、税务登记项目的，应当向工商行政管理机关、税务机关办理变更登记手续</a:t>
            </a:r>
            <a:r>
              <a:rPr lang="zh-CN" altLang="en-US" sz="2800" dirty="0" smtClean="0"/>
              <a:t>；</a:t>
            </a:r>
            <a:endParaRPr lang="en-US" altLang="zh-CN" sz="2800" dirty="0" smtClean="0"/>
          </a:p>
          <a:p>
            <a:r>
              <a:rPr lang="en-US" altLang="zh-CN" sz="2800" dirty="0" smtClean="0"/>
              <a:t>3</a:t>
            </a:r>
            <a:r>
              <a:rPr lang="zh-CN" altLang="en-US" sz="2800" dirty="0"/>
              <a:t>）地方备案手续。</a:t>
            </a:r>
          </a:p>
          <a:p>
            <a:endParaRPr lang="zh-CN" altLang="en-US" sz="2800" dirty="0"/>
          </a:p>
        </p:txBody>
      </p:sp>
    </p:spTree>
    <p:extLst>
      <p:ext uri="{BB962C8B-B14F-4D97-AF65-F5344CB8AC3E}">
        <p14:creationId xmlns:p14="http://schemas.microsoft.com/office/powerpoint/2010/main" val="44127349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88640"/>
            <a:ext cx="8568952" cy="6408712"/>
          </a:xfrm>
        </p:spPr>
        <p:txBody>
          <a:bodyPr>
            <a:normAutofit lnSpcReduction="10000"/>
          </a:bodyPr>
          <a:lstStyle/>
          <a:p>
            <a:r>
              <a:rPr lang="zh-CN" altLang="en-US" sz="2800" dirty="0" smtClean="0">
                <a:latin typeface="微软雅黑" panose="020B0503020204020204" pitchFamily="34" charset="-122"/>
                <a:ea typeface="微软雅黑" panose="020B0503020204020204" pitchFamily="34" charset="-122"/>
              </a:rPr>
              <a:t>（</a:t>
            </a:r>
            <a:r>
              <a:rPr lang="en-US" altLang="zh-CN" sz="2800" dirty="0" smtClean="0">
                <a:latin typeface="微软雅黑" panose="020B0503020204020204" pitchFamily="34" charset="-122"/>
                <a:ea typeface="微软雅黑" panose="020B0503020204020204" pitchFamily="34" charset="-122"/>
              </a:rPr>
              <a:t>3</a:t>
            </a:r>
            <a:r>
              <a:rPr lang="zh-CN" altLang="en-US" sz="2800" dirty="0" smtClean="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合同变更的法律效力</a:t>
            </a:r>
          </a:p>
          <a:p>
            <a:r>
              <a:rPr lang="en-US" altLang="zh-CN" sz="2800" dirty="0" smtClean="0"/>
              <a:t>①</a:t>
            </a:r>
            <a:r>
              <a:rPr lang="zh-CN" altLang="en-US" sz="2800" dirty="0" smtClean="0"/>
              <a:t>合同</a:t>
            </a:r>
            <a:r>
              <a:rPr lang="zh-CN" altLang="en-US" sz="2800" dirty="0"/>
              <a:t>变更生效后，变更后的合同内容即取代原合同中的相关内容。</a:t>
            </a:r>
          </a:p>
          <a:p>
            <a:r>
              <a:rPr lang="en-US" altLang="zh-CN" sz="2800" dirty="0" smtClean="0"/>
              <a:t>②</a:t>
            </a:r>
            <a:r>
              <a:rPr lang="zh-CN" altLang="en-US" sz="2800" dirty="0" smtClean="0"/>
              <a:t>当事人</a:t>
            </a:r>
            <a:r>
              <a:rPr lang="zh-CN" altLang="en-US" sz="2800" dirty="0"/>
              <a:t>应按照合同变更后的内容履行合同，而不能再按原来的合同内容履行。</a:t>
            </a:r>
          </a:p>
          <a:p>
            <a:r>
              <a:rPr lang="zh-CN" altLang="en-US" sz="2800" dirty="0" smtClean="0">
                <a:latin typeface="微软雅黑" panose="020B0503020204020204" pitchFamily="34" charset="-122"/>
                <a:ea typeface="微软雅黑" panose="020B0503020204020204" pitchFamily="34" charset="-122"/>
              </a:rPr>
              <a:t>（</a:t>
            </a:r>
            <a:r>
              <a:rPr lang="en-US" altLang="zh-CN" sz="2800" dirty="0" smtClean="0">
                <a:latin typeface="微软雅黑" panose="020B0503020204020204" pitchFamily="34" charset="-122"/>
                <a:ea typeface="微软雅黑" panose="020B0503020204020204" pitchFamily="34" charset="-122"/>
              </a:rPr>
              <a:t>4</a:t>
            </a:r>
            <a:r>
              <a:rPr lang="zh-CN" altLang="en-US" sz="2800" dirty="0" smtClean="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情势变更原则</a:t>
            </a:r>
          </a:p>
          <a:p>
            <a:r>
              <a:rPr lang="en-US" altLang="zh-CN" sz="2800" dirty="0" smtClean="0"/>
              <a:t>①</a:t>
            </a:r>
            <a:r>
              <a:rPr lang="zh-CN" altLang="en-US" sz="2800" dirty="0" smtClean="0"/>
              <a:t>概念</a:t>
            </a:r>
            <a:r>
              <a:rPr lang="zh-CN" altLang="en-US" sz="2800" dirty="0"/>
              <a:t>：</a:t>
            </a:r>
          </a:p>
          <a:p>
            <a:r>
              <a:rPr lang="zh-CN" altLang="en-US" sz="2800" dirty="0"/>
              <a:t>是指合同有效成立后，</a:t>
            </a:r>
            <a:r>
              <a:rPr lang="zh-CN" altLang="en-US" sz="2800" dirty="0">
                <a:solidFill>
                  <a:srgbClr val="FF0000"/>
                </a:solidFill>
              </a:rPr>
              <a:t>因不可归责于双方当事人的原因发生情势变更，</a:t>
            </a:r>
            <a:r>
              <a:rPr lang="zh-CN" altLang="en-US" sz="2800" dirty="0"/>
              <a:t>致合同之</a:t>
            </a:r>
            <a:r>
              <a:rPr lang="zh-CN" altLang="en-US" sz="2800" dirty="0">
                <a:solidFill>
                  <a:srgbClr val="FF0000"/>
                </a:solidFill>
              </a:rPr>
              <a:t>基础动摇或丧 失</a:t>
            </a:r>
            <a:r>
              <a:rPr lang="zh-CN" altLang="en-US" sz="2800" dirty="0"/>
              <a:t>，若继续维持合同原有效力显失公平，</a:t>
            </a:r>
            <a:r>
              <a:rPr lang="zh-CN" altLang="en-US" sz="2800" dirty="0">
                <a:solidFill>
                  <a:srgbClr val="FF0000"/>
                </a:solidFill>
              </a:rPr>
              <a:t>允许变更合同内容或者解除合同</a:t>
            </a:r>
            <a:r>
              <a:rPr lang="zh-CN" altLang="en-US" sz="2800" dirty="0"/>
              <a:t>。情势变更原则的意义，</a:t>
            </a:r>
            <a:r>
              <a:rPr lang="zh-CN" altLang="en-US" sz="2800" dirty="0">
                <a:solidFill>
                  <a:srgbClr val="FF0000"/>
                </a:solidFill>
              </a:rPr>
              <a:t>在于通过司法权力的介入，强行改变合同已经确定的条款或撤销合同，</a:t>
            </a:r>
            <a:r>
              <a:rPr lang="zh-CN" altLang="en-US" sz="2800" dirty="0"/>
              <a:t>在合同双方当事人订约意志之外，重新分配交易双方在交易中应当获得的利益和风险，其追求的价值目标，是公平和公正。</a:t>
            </a:r>
          </a:p>
        </p:txBody>
      </p:sp>
    </p:spTree>
    <p:extLst>
      <p:ext uri="{BB962C8B-B14F-4D97-AF65-F5344CB8AC3E}">
        <p14:creationId xmlns:p14="http://schemas.microsoft.com/office/powerpoint/2010/main" val="264936202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620688"/>
            <a:ext cx="8291264" cy="5505475"/>
          </a:xfrm>
        </p:spPr>
        <p:txBody>
          <a:bodyPr/>
          <a:lstStyle/>
          <a:p>
            <a:r>
              <a:rPr lang="en-US" altLang="zh-CN" sz="2800" dirty="0" smtClean="0">
                <a:latin typeface="+mn-ea"/>
              </a:rPr>
              <a:t>②</a:t>
            </a:r>
            <a:r>
              <a:rPr lang="zh-CN" altLang="en-US" sz="2800" dirty="0">
                <a:latin typeface="+mn-ea"/>
              </a:rPr>
              <a:t>情势变更原则的适用条件</a:t>
            </a:r>
          </a:p>
          <a:p>
            <a:r>
              <a:rPr lang="zh-CN" altLang="en-US" sz="2800" dirty="0">
                <a:latin typeface="+mn-ea"/>
              </a:rPr>
              <a:t>第一 须有情势变更之事实。</a:t>
            </a:r>
          </a:p>
          <a:p>
            <a:r>
              <a:rPr lang="zh-CN" altLang="en-US" sz="2800" dirty="0">
                <a:latin typeface="+mn-ea"/>
              </a:rPr>
              <a:t>这是适用情势变更的前提条件。所谓“情势”，系指作为合同法律行为基础或环境的一切客观事实</a:t>
            </a:r>
            <a:r>
              <a:rPr lang="en-US" altLang="zh-CN" sz="2800" dirty="0">
                <a:latin typeface="+mn-ea"/>
              </a:rPr>
              <a:t>[9]</a:t>
            </a:r>
            <a:r>
              <a:rPr lang="zh-CN" altLang="en-US" sz="2800" dirty="0">
                <a:latin typeface="+mn-ea"/>
              </a:rPr>
              <a:t>。包括政治，经济、法律及商业上的种种客观状况</a:t>
            </a:r>
            <a:r>
              <a:rPr lang="zh-CN" altLang="en-US" sz="2800" dirty="0" smtClean="0">
                <a:latin typeface="+mn-ea"/>
              </a:rPr>
              <a:t>，</a:t>
            </a:r>
            <a:endParaRPr lang="en-US" altLang="zh-CN" sz="2800" dirty="0" smtClean="0">
              <a:latin typeface="+mn-ea"/>
            </a:endParaRPr>
          </a:p>
          <a:p>
            <a:r>
              <a:rPr lang="zh-CN" altLang="en-US" sz="2800" dirty="0">
                <a:latin typeface="+mn-ea"/>
              </a:rPr>
              <a:t>第二 情势变更须发生在合同成立以后，履行终止之前。</a:t>
            </a:r>
          </a:p>
          <a:p>
            <a:r>
              <a:rPr lang="zh-CN" altLang="en-US" sz="2800" dirty="0"/>
              <a:t>第三 情势变更须是当事人所不能预见的，且有不可预见之性质</a:t>
            </a:r>
            <a:r>
              <a:rPr lang="zh-CN" altLang="en-US" sz="2800" dirty="0" smtClean="0"/>
              <a:t>。</a:t>
            </a:r>
            <a:endParaRPr lang="en-US" altLang="zh-CN" sz="2800" dirty="0" smtClean="0"/>
          </a:p>
          <a:p>
            <a:r>
              <a:rPr lang="zh-CN" altLang="en-US" sz="2800" dirty="0"/>
              <a:t>第四 因情势变更而使原合同的履行显失公平。</a:t>
            </a:r>
          </a:p>
        </p:txBody>
      </p:sp>
    </p:spTree>
    <p:extLst>
      <p:ext uri="{BB962C8B-B14F-4D97-AF65-F5344CB8AC3E}">
        <p14:creationId xmlns:p14="http://schemas.microsoft.com/office/powerpoint/2010/main" val="305999262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332656"/>
            <a:ext cx="8424936" cy="6120680"/>
          </a:xfrm>
        </p:spPr>
        <p:txBody>
          <a:bodyPr>
            <a:normAutofit lnSpcReduction="10000"/>
          </a:bodyPr>
          <a:lstStyle/>
          <a:p>
            <a:r>
              <a:rPr lang="zh-CN" altLang="en-US" sz="2800" dirty="0" smtClean="0"/>
              <a:t>③适用</a:t>
            </a:r>
            <a:r>
              <a:rPr lang="zh-CN" altLang="en-US" sz="2800" dirty="0"/>
              <a:t>情势变更原则的法律效力</a:t>
            </a:r>
          </a:p>
          <a:p>
            <a:r>
              <a:rPr lang="zh-CN" altLang="en-US" sz="2800" dirty="0" smtClean="0"/>
              <a:t>情势</a:t>
            </a:r>
            <a:r>
              <a:rPr lang="zh-CN" altLang="en-US" sz="2800" dirty="0"/>
              <a:t>变更原则的目的，在于排除因客观情况的变化而发生的不公平的结果，使合同在公平的基础上得到履行或解除合同。其法律效力通常表现在以下两个方面：</a:t>
            </a:r>
            <a:r>
              <a:rPr lang="zh-CN" altLang="en-US" sz="2800" dirty="0">
                <a:solidFill>
                  <a:srgbClr val="FF0000"/>
                </a:solidFill>
              </a:rPr>
              <a:t>一是重新协商，又</a:t>
            </a:r>
            <a:r>
              <a:rPr lang="zh-CN" altLang="en-US" sz="2800" dirty="0"/>
              <a:t>称“再交涉义务”，即一方当事人可以要求对方就合同的内容重新协商。</a:t>
            </a:r>
            <a:r>
              <a:rPr lang="zh-CN" altLang="en-US" sz="2800" dirty="0">
                <a:solidFill>
                  <a:srgbClr val="FF0000"/>
                </a:solidFill>
              </a:rPr>
              <a:t>二是诉请人民法院或仲裁机构变更或解除合同，</a:t>
            </a:r>
            <a:r>
              <a:rPr lang="zh-CN" altLang="en-US" sz="2800" dirty="0"/>
              <a:t>变更合同就是在原合同的基础上，仅就合同不公正之点予以变更，使其双方的权利义务趋于平衡</a:t>
            </a:r>
            <a:r>
              <a:rPr lang="zh-CN" altLang="en-US" sz="2800" dirty="0" smtClean="0"/>
              <a:t>。</a:t>
            </a:r>
            <a:endParaRPr lang="en-US" altLang="zh-CN" sz="2800" dirty="0" smtClean="0"/>
          </a:p>
          <a:p>
            <a:r>
              <a:rPr lang="zh-CN" altLang="en-US" sz="2800" dirty="0"/>
              <a:t>需要注意的是，并非情势变更出现后当然导致合同的变更或解除。情势变更原则是否适用于具体案件，适用时是发生合同</a:t>
            </a:r>
            <a:r>
              <a:rPr lang="zh-CN" altLang="en-US" sz="2800" dirty="0">
                <a:solidFill>
                  <a:srgbClr val="FF0000"/>
                </a:solidFill>
              </a:rPr>
              <a:t>变更的效力</a:t>
            </a:r>
            <a:r>
              <a:rPr lang="zh-CN" altLang="en-US" sz="2800" dirty="0"/>
              <a:t>还是发生</a:t>
            </a:r>
            <a:r>
              <a:rPr lang="zh-CN" altLang="en-US" sz="2800" dirty="0">
                <a:solidFill>
                  <a:srgbClr val="FF0000"/>
                </a:solidFill>
              </a:rPr>
              <a:t>合同解除</a:t>
            </a:r>
            <a:r>
              <a:rPr lang="zh-CN" altLang="en-US" sz="2800" dirty="0"/>
              <a:t>的效力，当事人虽有权主张，</a:t>
            </a:r>
            <a:r>
              <a:rPr lang="zh-CN" altLang="en-US" sz="2800" dirty="0">
                <a:solidFill>
                  <a:srgbClr val="FF0000"/>
                </a:solidFill>
              </a:rPr>
              <a:t>但由法官或仲裁机构最后决定。</a:t>
            </a:r>
          </a:p>
        </p:txBody>
      </p:sp>
    </p:spTree>
    <p:extLst>
      <p:ext uri="{BB962C8B-B14F-4D97-AF65-F5344CB8AC3E}">
        <p14:creationId xmlns:p14="http://schemas.microsoft.com/office/powerpoint/2010/main" val="1753716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764704"/>
            <a:ext cx="8219256" cy="5361459"/>
          </a:xfrm>
        </p:spPr>
        <p:txBody>
          <a:bodyPr>
            <a:normAutofit/>
          </a:bodyPr>
          <a:lstStyle/>
          <a:p>
            <a:pPr marL="0" indent="0">
              <a:buNone/>
            </a:pPr>
            <a:r>
              <a:rPr lang="zh-CN" altLang="en-US" sz="2800" dirty="0" smtClean="0">
                <a:latin typeface="华文楷体" panose="02010600040101010101" pitchFamily="2" charset="-122"/>
                <a:ea typeface="华文楷体" panose="02010600040101010101" pitchFamily="2" charset="-122"/>
              </a:rPr>
              <a:t>（</a:t>
            </a:r>
            <a:r>
              <a:rPr lang="en-US" altLang="zh-CN" sz="2800" dirty="0">
                <a:latin typeface="华文楷体" panose="02010600040101010101" pitchFamily="2" charset="-122"/>
                <a:ea typeface="华文楷体" panose="02010600040101010101" pitchFamily="2" charset="-122"/>
              </a:rPr>
              <a:t>9</a:t>
            </a:r>
            <a:r>
              <a:rPr lang="zh-CN" altLang="en-US" sz="2800" dirty="0">
                <a:latin typeface="华文楷体" panose="02010600040101010101" pitchFamily="2" charset="-122"/>
                <a:ea typeface="华文楷体" panose="02010600040101010101" pitchFamily="2" charset="-122"/>
              </a:rPr>
              <a:t>）被责令停业的；</a:t>
            </a:r>
          </a:p>
          <a:p>
            <a:pPr marL="0" indent="0">
              <a:buNone/>
            </a:pPr>
            <a:r>
              <a:rPr lang="zh-CN" altLang="en-US" sz="2800" dirty="0" smtClean="0">
                <a:latin typeface="华文楷体" panose="02010600040101010101" pitchFamily="2" charset="-122"/>
                <a:ea typeface="华文楷体" panose="02010600040101010101" pitchFamily="2" charset="-122"/>
              </a:rPr>
              <a:t>（</a:t>
            </a:r>
            <a:r>
              <a:rPr lang="en-US" altLang="zh-CN" sz="2800" dirty="0">
                <a:latin typeface="华文楷体" panose="02010600040101010101" pitchFamily="2" charset="-122"/>
                <a:ea typeface="华文楷体" panose="02010600040101010101" pitchFamily="2" charset="-122"/>
              </a:rPr>
              <a:t>10</a:t>
            </a:r>
            <a:r>
              <a:rPr lang="zh-CN" altLang="en-US" sz="2800" dirty="0">
                <a:latin typeface="华文楷体" panose="02010600040101010101" pitchFamily="2" charset="-122"/>
                <a:ea typeface="华文楷体" panose="02010600040101010101" pitchFamily="2" charset="-122"/>
              </a:rPr>
              <a:t>）被暂停或取消投标资格的；</a:t>
            </a:r>
          </a:p>
          <a:p>
            <a:pPr marL="0" indent="0">
              <a:buNone/>
            </a:pPr>
            <a:r>
              <a:rPr lang="zh-CN" altLang="en-US" sz="2800" dirty="0" smtClean="0">
                <a:latin typeface="华文楷体" panose="02010600040101010101" pitchFamily="2" charset="-122"/>
                <a:ea typeface="华文楷体" panose="02010600040101010101" pitchFamily="2" charset="-122"/>
              </a:rPr>
              <a:t>（</a:t>
            </a:r>
            <a:r>
              <a:rPr lang="en-US" altLang="zh-CN" sz="2800" dirty="0">
                <a:latin typeface="华文楷体" panose="02010600040101010101" pitchFamily="2" charset="-122"/>
                <a:ea typeface="华文楷体" panose="02010600040101010101" pitchFamily="2" charset="-122"/>
              </a:rPr>
              <a:t>11</a:t>
            </a:r>
            <a:r>
              <a:rPr lang="zh-CN" altLang="en-US" sz="2800" dirty="0">
                <a:latin typeface="华文楷体" panose="02010600040101010101" pitchFamily="2" charset="-122"/>
                <a:ea typeface="华文楷体" panose="02010600040101010101" pitchFamily="2" charset="-122"/>
              </a:rPr>
              <a:t>）财产被接管或冻结的；</a:t>
            </a:r>
          </a:p>
          <a:p>
            <a:pPr marL="0" indent="0">
              <a:buNone/>
            </a:pPr>
            <a:r>
              <a:rPr lang="zh-CN" altLang="en-US" sz="2800" dirty="0" smtClean="0">
                <a:latin typeface="华文楷体" panose="02010600040101010101" pitchFamily="2" charset="-122"/>
                <a:ea typeface="华文楷体" panose="02010600040101010101" pitchFamily="2" charset="-122"/>
              </a:rPr>
              <a:t>（</a:t>
            </a:r>
            <a:r>
              <a:rPr lang="en-US" altLang="zh-CN" sz="2800" dirty="0">
                <a:latin typeface="华文楷体" panose="02010600040101010101" pitchFamily="2" charset="-122"/>
                <a:ea typeface="华文楷体" panose="02010600040101010101" pitchFamily="2" charset="-122"/>
              </a:rPr>
              <a:t>12</a:t>
            </a:r>
            <a:r>
              <a:rPr lang="zh-CN" altLang="en-US" sz="2800" dirty="0">
                <a:latin typeface="华文楷体" panose="02010600040101010101" pitchFamily="2" charset="-122"/>
                <a:ea typeface="华文楷体" panose="02010600040101010101" pitchFamily="2" charset="-122"/>
              </a:rPr>
              <a:t>）在最近三年内有骗取中标或严重违约或重大工程质量问题的。</a:t>
            </a:r>
          </a:p>
          <a:p>
            <a:pPr marL="0" indent="0">
              <a:buNone/>
            </a:pPr>
            <a:r>
              <a:rPr lang="zh-CN" altLang="en-US" sz="2800" dirty="0" smtClean="0"/>
              <a:t>  </a:t>
            </a:r>
            <a:r>
              <a:rPr lang="zh-CN" altLang="en-US" sz="2800" dirty="0"/>
              <a:t>上述条款第（</a:t>
            </a:r>
            <a:r>
              <a:rPr lang="en-US" altLang="zh-CN" sz="2800" dirty="0"/>
              <a:t>1</a:t>
            </a:r>
            <a:r>
              <a:rPr lang="zh-CN" altLang="en-US" sz="2800" dirty="0"/>
              <a:t>）款属于法人主体不合格的情形；第（</a:t>
            </a:r>
            <a:r>
              <a:rPr lang="en-US" altLang="zh-CN" sz="2800" dirty="0"/>
              <a:t>2</a:t>
            </a:r>
            <a:r>
              <a:rPr lang="zh-CN" altLang="en-US" sz="2800" dirty="0"/>
              <a:t>）</a:t>
            </a:r>
            <a:r>
              <a:rPr lang="en-US" altLang="zh-CN" sz="2800" dirty="0"/>
              <a:t>-</a:t>
            </a:r>
            <a:r>
              <a:rPr lang="zh-CN" altLang="en-US" sz="2800" dirty="0"/>
              <a:t>（</a:t>
            </a:r>
            <a:r>
              <a:rPr lang="en-US" altLang="zh-CN" sz="2800" dirty="0"/>
              <a:t>8</a:t>
            </a:r>
            <a:r>
              <a:rPr lang="zh-CN" altLang="en-US" sz="2800" dirty="0"/>
              <a:t>）款属于违反利益冲突原则构成主体不合格的情形；第（</a:t>
            </a:r>
            <a:r>
              <a:rPr lang="en-US" altLang="zh-CN" sz="2800" dirty="0"/>
              <a:t>9</a:t>
            </a:r>
            <a:r>
              <a:rPr lang="zh-CN" altLang="en-US" sz="2800" dirty="0"/>
              <a:t>）</a:t>
            </a:r>
            <a:r>
              <a:rPr lang="en-US" altLang="zh-CN" sz="2800" dirty="0"/>
              <a:t>-</a:t>
            </a:r>
            <a:r>
              <a:rPr lang="zh-CN" altLang="en-US" sz="2800" dirty="0"/>
              <a:t>（</a:t>
            </a:r>
            <a:r>
              <a:rPr lang="en-US" altLang="zh-CN" sz="2800" dirty="0"/>
              <a:t>10</a:t>
            </a:r>
            <a:r>
              <a:rPr lang="zh-CN" altLang="en-US" sz="2800" dirty="0"/>
              <a:t>）款属于非正常状态可能影响履约的情形；第（</a:t>
            </a:r>
            <a:r>
              <a:rPr lang="en-US" altLang="zh-CN" sz="2800" dirty="0"/>
              <a:t>12</a:t>
            </a:r>
            <a:r>
              <a:rPr lang="zh-CN" altLang="en-US" sz="2800" dirty="0"/>
              <a:t>）款属于信用不合格可能造成履约不合格的情形。</a:t>
            </a:r>
          </a:p>
        </p:txBody>
      </p:sp>
    </p:spTree>
    <p:extLst>
      <p:ext uri="{BB962C8B-B14F-4D97-AF65-F5344CB8AC3E}">
        <p14:creationId xmlns:p14="http://schemas.microsoft.com/office/powerpoint/2010/main" val="251168684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76672"/>
            <a:ext cx="8219256" cy="5649491"/>
          </a:xfrm>
        </p:spPr>
        <p:txBody>
          <a:bodyPr>
            <a:normAutofit/>
          </a:bodyPr>
          <a:lstStyle/>
          <a:p>
            <a:r>
              <a:rPr lang="en-US" altLang="zh-CN" sz="2800" dirty="0" smtClean="0">
                <a:latin typeface="微软雅黑" panose="020B0503020204020204" pitchFamily="34" charset="-122"/>
                <a:ea typeface="微软雅黑" panose="020B0503020204020204" pitchFamily="34" charset="-122"/>
              </a:rPr>
              <a:t>10</a:t>
            </a:r>
            <a:r>
              <a:rPr lang="zh-CN" altLang="en-US" sz="2800" dirty="0" smtClean="0">
                <a:latin typeface="微软雅黑" panose="020B0503020204020204" pitchFamily="34" charset="-122"/>
                <a:ea typeface="微软雅黑" panose="020B0503020204020204" pitchFamily="34" charset="-122"/>
              </a:rPr>
              <a:t>、关于价格支付</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smtClean="0">
                <a:latin typeface="+mn-ea"/>
              </a:rPr>
              <a:t>（</a:t>
            </a:r>
            <a:r>
              <a:rPr lang="en-US" altLang="zh-CN" sz="2800" dirty="0" smtClean="0">
                <a:latin typeface="+mn-ea"/>
              </a:rPr>
              <a:t>1</a:t>
            </a:r>
            <a:r>
              <a:rPr lang="zh-CN" altLang="en-US" sz="2800" dirty="0" smtClean="0">
                <a:latin typeface="+mn-ea"/>
              </a:rPr>
              <a:t>）三类合同</a:t>
            </a:r>
            <a:r>
              <a:rPr lang="zh-CN" altLang="en-US" sz="2800" dirty="0">
                <a:latin typeface="+mn-ea"/>
              </a:rPr>
              <a:t>的价款确定方式、调整方式和风险范围划分，在</a:t>
            </a:r>
            <a:r>
              <a:rPr lang="zh-CN" altLang="en-US" sz="2800" dirty="0">
                <a:solidFill>
                  <a:srgbClr val="FF0000"/>
                </a:solidFill>
                <a:latin typeface="+mn-ea"/>
              </a:rPr>
              <a:t>专用合同</a:t>
            </a:r>
            <a:r>
              <a:rPr lang="zh-CN" altLang="en-US" sz="2800" dirty="0">
                <a:latin typeface="+mn-ea"/>
              </a:rPr>
              <a:t>条款中约定</a:t>
            </a:r>
            <a:r>
              <a:rPr lang="zh-CN" altLang="en-US" sz="2800" dirty="0" smtClean="0">
                <a:latin typeface="+mn-ea"/>
              </a:rPr>
              <a:t>。</a:t>
            </a:r>
            <a:endParaRPr lang="en-US" altLang="zh-CN" sz="2800" dirty="0" smtClean="0">
              <a:latin typeface="+mn-ea"/>
            </a:endParaRPr>
          </a:p>
          <a:p>
            <a:r>
              <a:rPr lang="zh-CN" altLang="en-US" sz="2800" dirty="0" smtClean="0">
                <a:latin typeface="+mn-ea"/>
              </a:rPr>
              <a:t>（</a:t>
            </a:r>
            <a:r>
              <a:rPr lang="en-US" altLang="zh-CN" sz="2800" dirty="0" smtClean="0">
                <a:latin typeface="+mn-ea"/>
              </a:rPr>
              <a:t>2</a:t>
            </a:r>
            <a:r>
              <a:rPr lang="zh-CN" altLang="en-US" sz="2800" dirty="0" smtClean="0">
                <a:latin typeface="+mn-ea"/>
              </a:rPr>
              <a:t>）三类合同均实行发包人签证制度；</a:t>
            </a:r>
            <a:endParaRPr lang="en-US" altLang="zh-CN" sz="2800" dirty="0" smtClean="0">
              <a:latin typeface="+mn-ea"/>
            </a:endParaRPr>
          </a:p>
          <a:p>
            <a:r>
              <a:rPr lang="zh-CN" altLang="en-US" sz="2800" dirty="0" smtClean="0">
                <a:latin typeface="+mn-ea"/>
              </a:rPr>
              <a:t>（</a:t>
            </a:r>
            <a:r>
              <a:rPr lang="en-US" altLang="zh-CN" sz="2800" dirty="0" smtClean="0">
                <a:latin typeface="+mn-ea"/>
              </a:rPr>
              <a:t>3</a:t>
            </a:r>
            <a:r>
              <a:rPr lang="zh-CN" altLang="en-US" sz="2800" dirty="0" smtClean="0">
                <a:latin typeface="+mn-ea"/>
              </a:rPr>
              <a:t>）三类合同均明确了价格包含的范围</a:t>
            </a:r>
            <a:endParaRPr lang="en-US" altLang="zh-CN" sz="2800" dirty="0" smtClean="0">
              <a:latin typeface="+mn-ea"/>
            </a:endParaRPr>
          </a:p>
          <a:p>
            <a:r>
              <a:rPr lang="zh-CN" altLang="en-US" sz="2800" dirty="0" smtClean="0">
                <a:latin typeface="+mn-ea"/>
              </a:rPr>
              <a:t>（</a:t>
            </a:r>
            <a:r>
              <a:rPr lang="en-US" altLang="zh-CN" sz="2800" dirty="0" smtClean="0">
                <a:latin typeface="+mn-ea"/>
              </a:rPr>
              <a:t>4</a:t>
            </a:r>
            <a:r>
              <a:rPr lang="zh-CN" altLang="en-US" sz="2800" dirty="0">
                <a:latin typeface="+mn-ea"/>
              </a:rPr>
              <a:t>）外出考察、试验检测、专项咨询或专家评审时，相应费用不</a:t>
            </a:r>
            <a:r>
              <a:rPr lang="zh-CN" altLang="en-US" sz="2800" dirty="0" smtClean="0">
                <a:latin typeface="+mn-ea"/>
              </a:rPr>
              <a:t>含在</a:t>
            </a:r>
            <a:r>
              <a:rPr lang="zh-CN" altLang="en-US" sz="2800" dirty="0">
                <a:latin typeface="+mn-ea"/>
              </a:rPr>
              <a:t>合同价格之中，由委托人另行支付</a:t>
            </a:r>
            <a:r>
              <a:rPr lang="zh-CN" altLang="en-US" sz="2800" dirty="0" smtClean="0">
                <a:latin typeface="+mn-ea"/>
              </a:rPr>
              <a:t>。</a:t>
            </a:r>
            <a:endParaRPr lang="en-US" altLang="zh-CN" sz="2800" dirty="0" smtClean="0">
              <a:latin typeface="+mn-ea"/>
            </a:endParaRPr>
          </a:p>
          <a:p>
            <a:r>
              <a:rPr lang="zh-CN" altLang="en-US" sz="2800" dirty="0" smtClean="0">
                <a:latin typeface="+mn-ea"/>
              </a:rPr>
              <a:t>（</a:t>
            </a:r>
            <a:r>
              <a:rPr lang="en-US" altLang="zh-CN" sz="2800" dirty="0" smtClean="0">
                <a:latin typeface="+mn-ea"/>
              </a:rPr>
              <a:t>5</a:t>
            </a:r>
            <a:r>
              <a:rPr lang="zh-CN" altLang="en-US" sz="2800" dirty="0" smtClean="0">
                <a:latin typeface="+mn-ea"/>
              </a:rPr>
              <a:t>）三类合同的支付方式都分为</a:t>
            </a:r>
            <a:r>
              <a:rPr lang="zh-CN" altLang="en-US" sz="2800" dirty="0" smtClean="0">
                <a:solidFill>
                  <a:srgbClr val="FF0000"/>
                </a:solidFill>
                <a:latin typeface="+mn-ea"/>
              </a:rPr>
              <a:t>定金</a:t>
            </a:r>
            <a:r>
              <a:rPr lang="zh-CN" altLang="en-US" sz="2800" dirty="0" smtClean="0">
                <a:latin typeface="+mn-ea"/>
              </a:rPr>
              <a:t>或预付款、中期支付、费用结算三个阶段。在提交支付申请</a:t>
            </a:r>
            <a:r>
              <a:rPr lang="en-US" altLang="zh-CN" sz="2800" dirty="0" smtClean="0">
                <a:latin typeface="+mn-ea"/>
              </a:rPr>
              <a:t>28</a:t>
            </a:r>
            <a:r>
              <a:rPr lang="zh-CN" altLang="en-US" sz="2800" dirty="0" smtClean="0">
                <a:latin typeface="+mn-ea"/>
              </a:rPr>
              <a:t>天内发包人支付约定应付款；合同相对方提供等额增值税发票。</a:t>
            </a:r>
            <a:endParaRPr lang="zh-CN" altLang="en-US" sz="2800" dirty="0">
              <a:latin typeface="+mn-ea"/>
            </a:endParaRPr>
          </a:p>
        </p:txBody>
      </p:sp>
    </p:spTree>
    <p:extLst>
      <p:ext uri="{BB962C8B-B14F-4D97-AF65-F5344CB8AC3E}">
        <p14:creationId xmlns:p14="http://schemas.microsoft.com/office/powerpoint/2010/main" val="403718361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404664"/>
            <a:ext cx="8291264" cy="6120680"/>
          </a:xfrm>
        </p:spPr>
        <p:txBody>
          <a:bodyPr>
            <a:normAutofit/>
          </a:bodyPr>
          <a:lstStyle/>
          <a:p>
            <a:r>
              <a:rPr lang="en-US" altLang="zh-CN" sz="2800" dirty="0" smtClean="0">
                <a:latin typeface="微软雅黑" panose="020B0503020204020204" pitchFamily="34" charset="-122"/>
                <a:ea typeface="微软雅黑" panose="020B0503020204020204" pitchFamily="34" charset="-122"/>
              </a:rPr>
              <a:t>11</a:t>
            </a:r>
            <a:r>
              <a:rPr lang="zh-CN" altLang="en-US" sz="2800" dirty="0" smtClean="0">
                <a:latin typeface="微软雅黑" panose="020B0503020204020204" pitchFamily="34" charset="-122"/>
                <a:ea typeface="微软雅黑" panose="020B0503020204020204" pitchFamily="34" charset="-122"/>
              </a:rPr>
              <a:t>、关于不可抗力</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a:latin typeface="+mn-ea"/>
              </a:rPr>
              <a:t>五</a:t>
            </a:r>
            <a:r>
              <a:rPr lang="zh-CN" altLang="en-US" sz="2800" dirty="0" smtClean="0">
                <a:latin typeface="+mn-ea"/>
              </a:rPr>
              <a:t>个</a:t>
            </a:r>
            <a:r>
              <a:rPr lang="zh-CN" altLang="en-US" sz="2800" dirty="0">
                <a:latin typeface="+mn-ea"/>
              </a:rPr>
              <a:t>标准文件都对不可抗力做出了内容基本相同的规定，所谓不可抗力</a:t>
            </a:r>
            <a:r>
              <a:rPr lang="zh-CN" altLang="en-US" sz="2800" dirty="0" smtClean="0">
                <a:latin typeface="+mn-ea"/>
              </a:rPr>
              <a:t>指“</a:t>
            </a:r>
            <a:r>
              <a:rPr lang="zh-CN" altLang="en-US" sz="2800" dirty="0">
                <a:latin typeface="仿宋" panose="02010609060101010101" pitchFamily="49" charset="-122"/>
                <a:ea typeface="仿宋" panose="02010609060101010101" pitchFamily="49" charset="-122"/>
              </a:rPr>
              <a:t>在订立合同时不可预见，在履行合同过程中不可避免 发生并不能克服的自然灾害和社会性突发事件，如地震、海啸、瘟疫、水灾、骚乱、暴动、</a:t>
            </a:r>
            <a:r>
              <a:rPr lang="zh-CN" altLang="en-US" sz="2800" dirty="0" smtClean="0">
                <a:latin typeface="仿宋" panose="02010609060101010101" pitchFamily="49" charset="-122"/>
                <a:ea typeface="仿宋" panose="02010609060101010101" pitchFamily="49" charset="-122"/>
              </a:rPr>
              <a:t>战争</a:t>
            </a:r>
            <a:r>
              <a:rPr lang="zh-CN" altLang="en-US" sz="2800" dirty="0">
                <a:latin typeface="仿宋" panose="02010609060101010101" pitchFamily="49" charset="-122"/>
                <a:ea typeface="仿宋" panose="02010609060101010101" pitchFamily="49" charset="-122"/>
              </a:rPr>
              <a:t>和</a:t>
            </a:r>
            <a:r>
              <a:rPr lang="zh-CN" altLang="en-US" sz="2800" dirty="0">
                <a:solidFill>
                  <a:srgbClr val="FF0000"/>
                </a:solidFill>
                <a:latin typeface="仿宋" panose="02010609060101010101" pitchFamily="49" charset="-122"/>
                <a:ea typeface="仿宋" panose="02010609060101010101" pitchFamily="49" charset="-122"/>
              </a:rPr>
              <a:t>专用合同条款约定的其他情形</a:t>
            </a:r>
            <a:r>
              <a:rPr lang="zh-CN" altLang="en-US" sz="2800" dirty="0" smtClean="0">
                <a:solidFill>
                  <a:srgbClr val="FF0000"/>
                </a:solidFill>
                <a:latin typeface="仿宋" panose="02010609060101010101" pitchFamily="49" charset="-122"/>
                <a:ea typeface="仿宋" panose="02010609060101010101" pitchFamily="49" charset="-122"/>
              </a:rPr>
              <a:t>。</a:t>
            </a:r>
            <a:r>
              <a:rPr lang="zh-CN" altLang="en-US" sz="2800" dirty="0" smtClean="0">
                <a:latin typeface="仿宋" panose="02010609060101010101" pitchFamily="49" charset="-122"/>
                <a:ea typeface="仿宋" panose="02010609060101010101" pitchFamily="49" charset="-122"/>
              </a:rPr>
              <a:t>”</a:t>
            </a:r>
            <a:endParaRPr lang="en-US" altLang="zh-CN" sz="2800" dirty="0" smtClean="0">
              <a:latin typeface="仿宋" panose="02010609060101010101" pitchFamily="49" charset="-122"/>
              <a:ea typeface="仿宋" panose="02010609060101010101" pitchFamily="49" charset="-122"/>
            </a:endParaRPr>
          </a:p>
          <a:p>
            <a:r>
              <a:rPr lang="zh-CN" altLang="en-US" sz="2800" dirty="0" smtClean="0">
                <a:latin typeface="+mn-ea"/>
              </a:rPr>
              <a:t>但是服务类标准文件规定更为详细的程序，包括了确认、通知、后果处理等条款，三个文件的规定完全相同。</a:t>
            </a:r>
            <a:endParaRPr lang="zh-CN" altLang="en-US" sz="2800" dirty="0">
              <a:latin typeface="+mn-ea"/>
            </a:endParaRPr>
          </a:p>
        </p:txBody>
      </p:sp>
    </p:spTree>
    <p:extLst>
      <p:ext uri="{BB962C8B-B14F-4D97-AF65-F5344CB8AC3E}">
        <p14:creationId xmlns:p14="http://schemas.microsoft.com/office/powerpoint/2010/main" val="243434768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764704"/>
            <a:ext cx="8219256" cy="5361459"/>
          </a:xfrm>
        </p:spPr>
        <p:txBody>
          <a:bodyPr>
            <a:normAutofit/>
          </a:bodyPr>
          <a:lstStyle/>
          <a:p>
            <a:r>
              <a:rPr lang="en-US" altLang="zh-CN" sz="2800" dirty="0">
                <a:latin typeface="华文仿宋" panose="02010600040101010101" pitchFamily="2" charset="-122"/>
                <a:ea typeface="华文仿宋" panose="02010600040101010101" pitchFamily="2" charset="-122"/>
              </a:rPr>
              <a:t>10.3.1 </a:t>
            </a:r>
            <a:r>
              <a:rPr lang="zh-CN" altLang="en-US" sz="2800" dirty="0">
                <a:latin typeface="华文仿宋" panose="02010600040101010101" pitchFamily="2" charset="-122"/>
                <a:ea typeface="华文仿宋" panose="02010600040101010101" pitchFamily="2" charset="-122"/>
              </a:rPr>
              <a:t>不可抗力引起的后果及其损失，应由合同当事人依据法律规定各自承担。不可抗力 发生前已完成</a:t>
            </a:r>
            <a:r>
              <a:rPr lang="zh-CN" altLang="en-US" sz="2800" dirty="0" smtClean="0">
                <a:latin typeface="华文仿宋" panose="02010600040101010101" pitchFamily="2" charset="-122"/>
                <a:ea typeface="华文仿宋" panose="02010600040101010101" pitchFamily="2" charset="-122"/>
              </a:rPr>
              <a:t>的勘察（设计或</a:t>
            </a:r>
            <a:r>
              <a:rPr lang="zh-CN" altLang="en-US" sz="2800" dirty="0">
                <a:latin typeface="华文仿宋" panose="02010600040101010101" pitchFamily="2" charset="-122"/>
                <a:ea typeface="华文仿宋" panose="02010600040101010101" pitchFamily="2" charset="-122"/>
              </a:rPr>
              <a:t>监理</a:t>
            </a:r>
            <a:r>
              <a:rPr lang="zh-CN" altLang="en-US" sz="2800" dirty="0" smtClean="0">
                <a:latin typeface="华文仿宋" panose="02010600040101010101" pitchFamily="2" charset="-122"/>
                <a:ea typeface="华文仿宋" panose="02010600040101010101" pitchFamily="2" charset="-122"/>
              </a:rPr>
              <a:t>）工作</a:t>
            </a:r>
            <a:r>
              <a:rPr lang="zh-CN" altLang="en-US" sz="2800" dirty="0">
                <a:latin typeface="华文仿宋" panose="02010600040101010101" pitchFamily="2" charset="-122"/>
                <a:ea typeface="华文仿宋" panose="02010600040101010101" pitchFamily="2" charset="-122"/>
              </a:rPr>
              <a:t>，应当按照合同约定进行支付。</a:t>
            </a:r>
          </a:p>
          <a:p>
            <a:r>
              <a:rPr lang="en-US" altLang="zh-CN" sz="2800" dirty="0">
                <a:latin typeface="华文仿宋" panose="02010600040101010101" pitchFamily="2" charset="-122"/>
                <a:ea typeface="华文仿宋" panose="02010600040101010101" pitchFamily="2" charset="-122"/>
              </a:rPr>
              <a:t>10.3.2 </a:t>
            </a:r>
            <a:r>
              <a:rPr lang="zh-CN" altLang="en-US" sz="2800" dirty="0">
                <a:latin typeface="华文仿宋" panose="02010600040101010101" pitchFamily="2" charset="-122"/>
                <a:ea typeface="华文仿宋" panose="02010600040101010101" pitchFamily="2" charset="-122"/>
              </a:rPr>
              <a:t>不可抗力发生后，合同当事人应当采取有效措施避免损失进一步扩大，如未采取有 效措施致使损失扩大的，应当自行承担扩大部分的损失。</a:t>
            </a:r>
          </a:p>
          <a:p>
            <a:r>
              <a:rPr lang="en-US" altLang="zh-CN" sz="2800" dirty="0">
                <a:latin typeface="华文仿宋" panose="02010600040101010101" pitchFamily="2" charset="-122"/>
                <a:ea typeface="华文仿宋" panose="02010600040101010101" pitchFamily="2" charset="-122"/>
              </a:rPr>
              <a:t>10.3.3 </a:t>
            </a:r>
            <a:r>
              <a:rPr lang="zh-CN" altLang="en-US" sz="2800" dirty="0">
                <a:latin typeface="华文仿宋" panose="02010600040101010101" pitchFamily="2" charset="-122"/>
                <a:ea typeface="华文仿宋" panose="02010600040101010101" pitchFamily="2" charset="-122"/>
              </a:rPr>
              <a:t>因一方当事人迟延履行合同义务，致使迟延履行期间遭遇不可抗力的，应由该</a:t>
            </a:r>
            <a:r>
              <a:rPr lang="zh-CN" altLang="en-US" sz="2800" dirty="0" smtClean="0">
                <a:latin typeface="华文仿宋" panose="02010600040101010101" pitchFamily="2" charset="-122"/>
                <a:ea typeface="华文仿宋" panose="02010600040101010101" pitchFamily="2" charset="-122"/>
              </a:rPr>
              <a:t>当事人</a:t>
            </a:r>
            <a:r>
              <a:rPr lang="zh-CN" altLang="en-US" sz="2800" dirty="0">
                <a:latin typeface="华文仿宋" panose="02010600040101010101" pitchFamily="2" charset="-122"/>
                <a:ea typeface="华文仿宋" panose="02010600040101010101" pitchFamily="2" charset="-122"/>
              </a:rPr>
              <a:t>承担全部损失。</a:t>
            </a:r>
          </a:p>
          <a:p>
            <a:endParaRPr lang="zh-CN" altLang="en-US" dirty="0"/>
          </a:p>
        </p:txBody>
      </p:sp>
    </p:spTree>
    <p:extLst>
      <p:ext uri="{BB962C8B-B14F-4D97-AF65-F5344CB8AC3E}">
        <p14:creationId xmlns:p14="http://schemas.microsoft.com/office/powerpoint/2010/main" val="335980178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476672"/>
            <a:ext cx="8352928" cy="6048672"/>
          </a:xfrm>
        </p:spPr>
        <p:txBody>
          <a:bodyPr>
            <a:normAutofit fontScale="92500"/>
          </a:bodyPr>
          <a:lstStyle/>
          <a:p>
            <a:r>
              <a:rPr lang="en-US" altLang="zh-CN" sz="2800" dirty="0" smtClean="0">
                <a:latin typeface="微软雅黑" panose="020B0503020204020204" pitchFamily="34" charset="-122"/>
                <a:ea typeface="微软雅黑" panose="020B0503020204020204" pitchFamily="34" charset="-122"/>
              </a:rPr>
              <a:t>12</a:t>
            </a:r>
            <a:r>
              <a:rPr lang="zh-CN" altLang="en-US" sz="2800" dirty="0" smtClean="0">
                <a:latin typeface="微软雅黑" panose="020B0503020204020204" pitchFamily="34" charset="-122"/>
                <a:ea typeface="微软雅黑" panose="020B0503020204020204" pitchFamily="34" charset="-122"/>
              </a:rPr>
              <a:t>、关于违约和争议解决</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a:latin typeface="+mn-ea"/>
              </a:rPr>
              <a:t>三</a:t>
            </a:r>
            <a:r>
              <a:rPr lang="zh-CN" altLang="en-US" sz="2800" dirty="0" smtClean="0">
                <a:latin typeface="+mn-ea"/>
              </a:rPr>
              <a:t>个服务类标准文件都依照发包人、承包人和第三方对三类主体违约的情形做了约定，服务人的违约行为：</a:t>
            </a:r>
            <a:endParaRPr lang="en-US" altLang="zh-CN" sz="2800" dirty="0" smtClean="0">
              <a:latin typeface="+mn-ea"/>
            </a:endParaRPr>
          </a:p>
          <a:p>
            <a:pPr marL="0" indent="0">
              <a:buNone/>
            </a:pPr>
            <a:r>
              <a:rPr lang="en-US" altLang="zh-CN" sz="2800" dirty="0" smtClean="0">
                <a:latin typeface="+mn-ea"/>
              </a:rPr>
              <a:t>14.1.1 </a:t>
            </a:r>
            <a:r>
              <a:rPr lang="zh-CN" altLang="en-US" sz="2800" dirty="0">
                <a:latin typeface="+mn-ea"/>
              </a:rPr>
              <a:t>合同履行中发生下列情况之一的，属</a:t>
            </a:r>
            <a:r>
              <a:rPr lang="zh-CN" altLang="en-US" sz="2800" dirty="0" smtClean="0">
                <a:latin typeface="+mn-ea"/>
              </a:rPr>
              <a:t>勘察（设计或监理）人</a:t>
            </a:r>
            <a:r>
              <a:rPr lang="zh-CN" altLang="en-US" sz="2800" dirty="0">
                <a:latin typeface="+mn-ea"/>
              </a:rPr>
              <a:t>违约：</a:t>
            </a:r>
          </a:p>
          <a:p>
            <a:pPr marL="0" indent="0">
              <a:buNone/>
            </a:pPr>
            <a:r>
              <a:rPr lang="zh-CN" altLang="en-US" sz="2800" dirty="0">
                <a:latin typeface="+mn-ea"/>
              </a:rPr>
              <a:t>（</a:t>
            </a:r>
            <a:r>
              <a:rPr lang="en-US" altLang="zh-CN" sz="2800" dirty="0">
                <a:latin typeface="+mn-ea"/>
              </a:rPr>
              <a:t>1</a:t>
            </a:r>
            <a:r>
              <a:rPr lang="zh-CN" altLang="en-US" sz="2800" dirty="0">
                <a:latin typeface="+mn-ea"/>
              </a:rPr>
              <a:t>）</a:t>
            </a:r>
            <a:r>
              <a:rPr lang="zh-CN" altLang="en-US" sz="2800" dirty="0" smtClean="0">
                <a:latin typeface="+mn-ea"/>
              </a:rPr>
              <a:t>勘察（设计或</a:t>
            </a:r>
            <a:r>
              <a:rPr lang="zh-CN" altLang="en-US" sz="2800" dirty="0" smtClean="0">
                <a:solidFill>
                  <a:srgbClr val="C00000"/>
                </a:solidFill>
                <a:latin typeface="+mn-ea"/>
              </a:rPr>
              <a:t>监理</a:t>
            </a:r>
            <a:r>
              <a:rPr lang="zh-CN" altLang="en-US" sz="2800" dirty="0" smtClean="0">
                <a:latin typeface="+mn-ea"/>
              </a:rPr>
              <a:t>）文件</a:t>
            </a:r>
            <a:r>
              <a:rPr lang="zh-CN" altLang="en-US" sz="2800" dirty="0">
                <a:latin typeface="+mn-ea"/>
              </a:rPr>
              <a:t>不符合法律以及</a:t>
            </a:r>
            <a:r>
              <a:rPr lang="zh-CN" altLang="en-US" sz="2800" dirty="0" smtClean="0">
                <a:latin typeface="+mn-ea"/>
              </a:rPr>
              <a:t>合同（</a:t>
            </a:r>
            <a:r>
              <a:rPr lang="zh-CN" altLang="en-US" sz="2800" dirty="0" smtClean="0">
                <a:solidFill>
                  <a:srgbClr val="C00000"/>
                </a:solidFill>
                <a:latin typeface="+mn-ea"/>
              </a:rPr>
              <a:t>规范</a:t>
            </a:r>
            <a:r>
              <a:rPr lang="zh-CN" altLang="en-US" sz="2800" dirty="0" smtClean="0">
                <a:latin typeface="+mn-ea"/>
              </a:rPr>
              <a:t>）约定</a:t>
            </a:r>
            <a:r>
              <a:rPr lang="zh-CN" altLang="en-US" sz="2800" dirty="0">
                <a:latin typeface="+mn-ea"/>
              </a:rPr>
              <a:t>；</a:t>
            </a:r>
          </a:p>
          <a:p>
            <a:pPr marL="0" indent="0">
              <a:buNone/>
            </a:pPr>
            <a:r>
              <a:rPr lang="zh-CN" altLang="en-US" sz="2800" dirty="0">
                <a:latin typeface="+mn-ea"/>
              </a:rPr>
              <a:t>（</a:t>
            </a:r>
            <a:r>
              <a:rPr lang="en-US" altLang="zh-CN" sz="2800" dirty="0">
                <a:latin typeface="+mn-ea"/>
              </a:rPr>
              <a:t>2</a:t>
            </a:r>
            <a:r>
              <a:rPr lang="zh-CN" altLang="en-US" sz="2800" dirty="0">
                <a:latin typeface="+mn-ea"/>
              </a:rPr>
              <a:t>）</a:t>
            </a:r>
            <a:r>
              <a:rPr lang="zh-CN" altLang="en-US" sz="2800" dirty="0" smtClean="0">
                <a:latin typeface="+mn-ea"/>
              </a:rPr>
              <a:t>勘察（设计）人</a:t>
            </a:r>
            <a:r>
              <a:rPr lang="zh-CN" altLang="en-US" sz="2800" dirty="0">
                <a:latin typeface="+mn-ea"/>
              </a:rPr>
              <a:t>转包、违法分包或者未经发包人同意擅自分包</a:t>
            </a:r>
            <a:r>
              <a:rPr lang="zh-CN" altLang="en-US" sz="2800" dirty="0" smtClean="0">
                <a:latin typeface="+mn-ea"/>
              </a:rPr>
              <a:t>；（</a:t>
            </a:r>
            <a:r>
              <a:rPr lang="zh-CN" altLang="en-US" sz="2800" dirty="0">
                <a:solidFill>
                  <a:srgbClr val="C00000"/>
                </a:solidFill>
                <a:latin typeface="+mn-ea"/>
              </a:rPr>
              <a:t>监理人</a:t>
            </a:r>
            <a:r>
              <a:rPr lang="zh-CN" altLang="en-US" sz="2800" dirty="0" smtClean="0">
                <a:solidFill>
                  <a:srgbClr val="C00000"/>
                </a:solidFill>
                <a:latin typeface="+mn-ea"/>
              </a:rPr>
              <a:t>转让监理工作</a:t>
            </a:r>
            <a:r>
              <a:rPr lang="zh-CN" altLang="en-US" sz="2800" dirty="0" smtClean="0">
                <a:latin typeface="+mn-ea"/>
              </a:rPr>
              <a:t>）</a:t>
            </a:r>
            <a:endParaRPr lang="en-US" altLang="zh-CN" sz="2800" dirty="0" smtClean="0">
              <a:latin typeface="+mn-ea"/>
            </a:endParaRPr>
          </a:p>
          <a:p>
            <a:pPr marL="0" indent="0">
              <a:buNone/>
            </a:pPr>
            <a:r>
              <a:rPr lang="zh-CN" altLang="en-US" sz="2800" dirty="0" smtClean="0">
                <a:latin typeface="+mn-ea"/>
              </a:rPr>
              <a:t>（</a:t>
            </a:r>
            <a:r>
              <a:rPr lang="en-US" altLang="zh-CN" sz="2800" dirty="0">
                <a:latin typeface="+mn-ea"/>
              </a:rPr>
              <a:t>3</a:t>
            </a:r>
            <a:r>
              <a:rPr lang="zh-CN" altLang="en-US" sz="2800" dirty="0">
                <a:latin typeface="+mn-ea"/>
              </a:rPr>
              <a:t>）</a:t>
            </a:r>
            <a:r>
              <a:rPr lang="zh-CN" altLang="en-US" sz="2800" dirty="0" smtClean="0">
                <a:latin typeface="+mn-ea"/>
              </a:rPr>
              <a:t>勘察（设计）人</a:t>
            </a:r>
            <a:r>
              <a:rPr lang="zh-CN" altLang="en-US" sz="2800" dirty="0">
                <a:latin typeface="+mn-ea"/>
              </a:rPr>
              <a:t>未按合同</a:t>
            </a:r>
            <a:r>
              <a:rPr lang="zh-CN" altLang="en-US" sz="2800" dirty="0" smtClean="0">
                <a:latin typeface="+mn-ea"/>
              </a:rPr>
              <a:t>计划完成勘察（设计），从而</a:t>
            </a:r>
            <a:r>
              <a:rPr lang="zh-CN" altLang="en-US" sz="2800" dirty="0">
                <a:latin typeface="+mn-ea"/>
              </a:rPr>
              <a:t>（</a:t>
            </a:r>
            <a:r>
              <a:rPr lang="zh-CN" altLang="en-US" sz="2800" dirty="0">
                <a:solidFill>
                  <a:srgbClr val="C00000"/>
                </a:solidFill>
                <a:latin typeface="+mn-ea"/>
              </a:rPr>
              <a:t>监理人未按合同约定完成监理</a:t>
            </a:r>
            <a:r>
              <a:rPr lang="zh-CN" altLang="en-US" sz="2800" dirty="0" smtClean="0">
                <a:solidFill>
                  <a:srgbClr val="C00000"/>
                </a:solidFill>
                <a:latin typeface="+mn-ea"/>
              </a:rPr>
              <a:t>并</a:t>
            </a:r>
            <a:r>
              <a:rPr lang="zh-CN" altLang="en-US" sz="2800" dirty="0" smtClean="0">
                <a:latin typeface="+mn-ea"/>
              </a:rPr>
              <a:t>）造成</a:t>
            </a:r>
            <a:r>
              <a:rPr lang="zh-CN" altLang="en-US" sz="2800" dirty="0">
                <a:latin typeface="+mn-ea"/>
              </a:rPr>
              <a:t>工程损失</a:t>
            </a:r>
            <a:r>
              <a:rPr lang="zh-CN" altLang="en-US" sz="2800" dirty="0" smtClean="0">
                <a:latin typeface="+mn-ea"/>
              </a:rPr>
              <a:t>；</a:t>
            </a:r>
            <a:endParaRPr lang="zh-CN" altLang="en-US" sz="2800" dirty="0">
              <a:latin typeface="+mn-ea"/>
            </a:endParaRPr>
          </a:p>
          <a:p>
            <a:pPr marL="0" indent="0">
              <a:buNone/>
            </a:pPr>
            <a:r>
              <a:rPr lang="zh-CN" altLang="en-US" sz="2800" dirty="0" smtClean="0">
                <a:latin typeface="+mn-ea"/>
              </a:rPr>
              <a:t>（</a:t>
            </a:r>
            <a:r>
              <a:rPr lang="en-US" altLang="zh-CN" sz="2800" dirty="0">
                <a:latin typeface="+mn-ea"/>
              </a:rPr>
              <a:t>4</a:t>
            </a:r>
            <a:r>
              <a:rPr lang="zh-CN" altLang="en-US" sz="2800" dirty="0">
                <a:latin typeface="+mn-ea"/>
              </a:rPr>
              <a:t>）</a:t>
            </a:r>
            <a:r>
              <a:rPr lang="zh-CN" altLang="en-US" sz="2800" dirty="0" smtClean="0">
                <a:latin typeface="+mn-ea"/>
              </a:rPr>
              <a:t>勘察（设计或监理）人</a:t>
            </a:r>
            <a:r>
              <a:rPr lang="zh-CN" altLang="en-US" sz="2800" dirty="0">
                <a:latin typeface="+mn-ea"/>
              </a:rPr>
              <a:t>无法履行或停止履行合同；</a:t>
            </a:r>
          </a:p>
          <a:p>
            <a:pPr marL="0" indent="0">
              <a:buNone/>
            </a:pPr>
            <a:r>
              <a:rPr lang="zh-CN" altLang="en-US" sz="2800" dirty="0">
                <a:latin typeface="+mn-ea"/>
              </a:rPr>
              <a:t>（</a:t>
            </a:r>
            <a:r>
              <a:rPr lang="en-US" altLang="zh-CN" sz="2800" dirty="0">
                <a:latin typeface="+mn-ea"/>
              </a:rPr>
              <a:t>5</a:t>
            </a:r>
            <a:r>
              <a:rPr lang="zh-CN" altLang="en-US" sz="2800" dirty="0">
                <a:latin typeface="+mn-ea"/>
              </a:rPr>
              <a:t>）勘察</a:t>
            </a:r>
            <a:r>
              <a:rPr lang="zh-CN" altLang="en-US" sz="2800" dirty="0" smtClean="0">
                <a:latin typeface="+mn-ea"/>
              </a:rPr>
              <a:t>人（设计或监理）不</a:t>
            </a:r>
            <a:r>
              <a:rPr lang="zh-CN" altLang="en-US" sz="2800" dirty="0">
                <a:latin typeface="+mn-ea"/>
              </a:rPr>
              <a:t>履行合同约定的其他义务。</a:t>
            </a:r>
          </a:p>
          <a:p>
            <a:endParaRPr lang="zh-CN" altLang="en-US" sz="2800" dirty="0">
              <a:latin typeface="华文仿宋" panose="02010600040101010101" pitchFamily="2" charset="-122"/>
              <a:ea typeface="华文仿宋" panose="02010600040101010101" pitchFamily="2" charset="-122"/>
            </a:endParaRPr>
          </a:p>
          <a:p>
            <a:endParaRPr lang="zh-CN" altLang="en-US" sz="2800" dirty="0">
              <a:latin typeface="+mn-ea"/>
            </a:endParaRPr>
          </a:p>
        </p:txBody>
      </p:sp>
    </p:spTree>
    <p:extLst>
      <p:ext uri="{BB962C8B-B14F-4D97-AF65-F5344CB8AC3E}">
        <p14:creationId xmlns:p14="http://schemas.microsoft.com/office/powerpoint/2010/main" val="137716332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548680"/>
            <a:ext cx="8363272" cy="5721499"/>
          </a:xfrm>
        </p:spPr>
        <p:txBody>
          <a:bodyPr>
            <a:normAutofit/>
          </a:bodyPr>
          <a:lstStyle/>
          <a:p>
            <a:r>
              <a:rPr lang="zh-CN" altLang="en-US" sz="2800" dirty="0" smtClean="0"/>
              <a:t>上述违法行为概括为：文件不合法规、擅自分转包、未按时完成、无法履行或暂停、其他情形</a:t>
            </a:r>
            <a:endParaRPr lang="en-US" altLang="zh-CN" sz="2800" dirty="0" smtClean="0"/>
          </a:p>
          <a:p>
            <a:r>
              <a:rPr lang="zh-CN" altLang="en-US" sz="2800" dirty="0"/>
              <a:t>发包人</a:t>
            </a:r>
            <a:r>
              <a:rPr lang="zh-CN" altLang="en-US" sz="2800" dirty="0" smtClean="0"/>
              <a:t>的违法行为：</a:t>
            </a:r>
            <a:endParaRPr lang="en-US" altLang="zh-CN" sz="2800" dirty="0" smtClean="0"/>
          </a:p>
          <a:p>
            <a:r>
              <a:rPr lang="en-US" altLang="zh-CN" sz="2800" dirty="0">
                <a:latin typeface="仿宋" panose="02010609060101010101" pitchFamily="49" charset="-122"/>
                <a:ea typeface="仿宋" panose="02010609060101010101" pitchFamily="49" charset="-122"/>
              </a:rPr>
              <a:t>14.2.1 </a:t>
            </a:r>
            <a:r>
              <a:rPr lang="zh-CN" altLang="en-US" sz="2800" dirty="0">
                <a:latin typeface="仿宋" panose="02010609060101010101" pitchFamily="49" charset="-122"/>
                <a:ea typeface="仿宋" panose="02010609060101010101" pitchFamily="49" charset="-122"/>
              </a:rPr>
              <a:t>合同履行中发生下列情况之一的，属发包人违约：</a:t>
            </a:r>
          </a:p>
          <a:p>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1</a:t>
            </a:r>
            <a:r>
              <a:rPr lang="zh-CN" altLang="en-US" sz="2800" dirty="0">
                <a:latin typeface="仿宋" panose="02010609060101010101" pitchFamily="49" charset="-122"/>
                <a:ea typeface="仿宋" panose="02010609060101010101" pitchFamily="49" charset="-122"/>
              </a:rPr>
              <a:t>）</a:t>
            </a:r>
            <a:r>
              <a:rPr lang="zh-CN" altLang="en-US" sz="2800" dirty="0" smtClean="0">
                <a:latin typeface="仿宋" panose="02010609060101010101" pitchFamily="49" charset="-122"/>
                <a:ea typeface="仿宋" panose="02010609060101010101" pitchFamily="49" charset="-122"/>
              </a:rPr>
              <a:t>发包（</a:t>
            </a:r>
            <a:r>
              <a:rPr lang="zh-CN" altLang="en-US" sz="2800" dirty="0" smtClean="0">
                <a:solidFill>
                  <a:srgbClr val="C00000"/>
                </a:solidFill>
                <a:latin typeface="仿宋" panose="02010609060101010101" pitchFamily="49" charset="-122"/>
                <a:ea typeface="仿宋" panose="02010609060101010101" pitchFamily="49" charset="-122"/>
              </a:rPr>
              <a:t>委托</a:t>
            </a:r>
            <a:r>
              <a:rPr lang="zh-CN" altLang="en-US" sz="2800" dirty="0" smtClean="0">
                <a:latin typeface="仿宋" panose="02010609060101010101" pitchFamily="49" charset="-122"/>
                <a:ea typeface="仿宋" panose="02010609060101010101" pitchFamily="49" charset="-122"/>
              </a:rPr>
              <a:t>）</a:t>
            </a:r>
            <a:r>
              <a:rPr lang="zh-CN" altLang="en-US" sz="2800" dirty="0">
                <a:latin typeface="仿宋" panose="02010609060101010101" pitchFamily="49" charset="-122"/>
                <a:ea typeface="仿宋" panose="02010609060101010101" pitchFamily="49" charset="-122"/>
              </a:rPr>
              <a:t>人</a:t>
            </a:r>
            <a:r>
              <a:rPr lang="zh-CN" altLang="en-US" sz="2800" dirty="0" smtClean="0">
                <a:latin typeface="仿宋" panose="02010609060101010101" pitchFamily="49" charset="-122"/>
                <a:ea typeface="仿宋" panose="02010609060101010101" pitchFamily="49" charset="-122"/>
              </a:rPr>
              <a:t>未</a:t>
            </a:r>
            <a:r>
              <a:rPr lang="zh-CN" altLang="en-US" sz="2800" dirty="0">
                <a:latin typeface="仿宋" panose="02010609060101010101" pitchFamily="49" charset="-122"/>
                <a:ea typeface="仿宋" panose="02010609060101010101" pitchFamily="49" charset="-122"/>
              </a:rPr>
              <a:t>按合同约定支付</a:t>
            </a:r>
            <a:r>
              <a:rPr lang="zh-CN" altLang="en-US" sz="2800" dirty="0" smtClean="0">
                <a:latin typeface="仿宋" panose="02010609060101010101" pitchFamily="49" charset="-122"/>
                <a:ea typeface="仿宋" panose="02010609060101010101" pitchFamily="49" charset="-122"/>
              </a:rPr>
              <a:t>勘察（设计、</a:t>
            </a:r>
            <a:r>
              <a:rPr lang="zh-CN" altLang="en-US" sz="2800" dirty="0" smtClean="0">
                <a:solidFill>
                  <a:srgbClr val="C00000"/>
                </a:solidFill>
                <a:latin typeface="仿宋" panose="02010609060101010101" pitchFamily="49" charset="-122"/>
                <a:ea typeface="仿宋" panose="02010609060101010101" pitchFamily="49" charset="-122"/>
              </a:rPr>
              <a:t>监理</a:t>
            </a:r>
            <a:r>
              <a:rPr lang="zh-CN" altLang="en-US" sz="2800" dirty="0" smtClean="0">
                <a:latin typeface="仿宋" panose="02010609060101010101" pitchFamily="49" charset="-122"/>
                <a:ea typeface="仿宋" panose="02010609060101010101" pitchFamily="49" charset="-122"/>
              </a:rPr>
              <a:t>）费用</a:t>
            </a:r>
            <a:r>
              <a:rPr lang="zh-CN" altLang="en-US" sz="2800" dirty="0">
                <a:latin typeface="仿宋" panose="02010609060101010101" pitchFamily="49" charset="-122"/>
                <a:ea typeface="仿宋" panose="02010609060101010101" pitchFamily="49" charset="-122"/>
              </a:rPr>
              <a:t>；</a:t>
            </a:r>
          </a:p>
          <a:p>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2</a:t>
            </a:r>
            <a:r>
              <a:rPr lang="zh-CN" altLang="en-US" sz="2800" dirty="0">
                <a:latin typeface="仿宋" panose="02010609060101010101" pitchFamily="49" charset="-122"/>
                <a:ea typeface="仿宋" panose="02010609060101010101" pitchFamily="49" charset="-122"/>
              </a:rPr>
              <a:t>）</a:t>
            </a:r>
            <a:r>
              <a:rPr lang="zh-CN" altLang="en-US" sz="2800" dirty="0" smtClean="0">
                <a:latin typeface="仿宋" panose="02010609060101010101" pitchFamily="49" charset="-122"/>
                <a:ea typeface="仿宋" panose="02010609060101010101" pitchFamily="49" charset="-122"/>
              </a:rPr>
              <a:t>发包（</a:t>
            </a:r>
            <a:r>
              <a:rPr lang="zh-CN" altLang="en-US" sz="2800" dirty="0" smtClean="0">
                <a:solidFill>
                  <a:srgbClr val="C00000"/>
                </a:solidFill>
                <a:latin typeface="仿宋" panose="02010609060101010101" pitchFamily="49" charset="-122"/>
                <a:ea typeface="仿宋" panose="02010609060101010101" pitchFamily="49" charset="-122"/>
              </a:rPr>
              <a:t>委托</a:t>
            </a:r>
            <a:r>
              <a:rPr lang="zh-CN" altLang="en-US" sz="2800" dirty="0" smtClean="0">
                <a:latin typeface="仿宋" panose="02010609060101010101" pitchFamily="49" charset="-122"/>
                <a:ea typeface="仿宋" panose="02010609060101010101" pitchFamily="49" charset="-122"/>
              </a:rPr>
              <a:t>）人</a:t>
            </a:r>
            <a:r>
              <a:rPr lang="zh-CN" altLang="en-US" sz="2800" dirty="0">
                <a:latin typeface="仿宋" panose="02010609060101010101" pitchFamily="49" charset="-122"/>
                <a:ea typeface="仿宋" panose="02010609060101010101" pitchFamily="49" charset="-122"/>
              </a:rPr>
              <a:t>原因造成</a:t>
            </a:r>
            <a:r>
              <a:rPr lang="zh-CN" altLang="en-US" sz="2800" dirty="0" smtClean="0">
                <a:latin typeface="仿宋" panose="02010609060101010101" pitchFamily="49" charset="-122"/>
                <a:ea typeface="仿宋" panose="02010609060101010101" pitchFamily="49" charset="-122"/>
              </a:rPr>
              <a:t>勘察（设计或监理）停止</a:t>
            </a:r>
            <a:r>
              <a:rPr lang="zh-CN" altLang="en-US" sz="2800" dirty="0">
                <a:latin typeface="仿宋" panose="02010609060101010101" pitchFamily="49" charset="-122"/>
                <a:ea typeface="仿宋" panose="02010609060101010101" pitchFamily="49" charset="-122"/>
              </a:rPr>
              <a:t>；</a:t>
            </a:r>
          </a:p>
          <a:p>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3</a:t>
            </a:r>
            <a:r>
              <a:rPr lang="zh-CN" altLang="en-US" sz="2800" dirty="0">
                <a:latin typeface="仿宋" panose="02010609060101010101" pitchFamily="49" charset="-122"/>
                <a:ea typeface="仿宋" panose="02010609060101010101" pitchFamily="49" charset="-122"/>
              </a:rPr>
              <a:t>）</a:t>
            </a:r>
            <a:r>
              <a:rPr lang="zh-CN" altLang="en-US" sz="2800" dirty="0" smtClean="0">
                <a:latin typeface="仿宋" panose="02010609060101010101" pitchFamily="49" charset="-122"/>
                <a:ea typeface="仿宋" panose="02010609060101010101" pitchFamily="49" charset="-122"/>
              </a:rPr>
              <a:t>发包（</a:t>
            </a:r>
            <a:r>
              <a:rPr lang="zh-CN" altLang="en-US" sz="2800" dirty="0" smtClean="0">
                <a:solidFill>
                  <a:srgbClr val="C00000"/>
                </a:solidFill>
                <a:latin typeface="仿宋" panose="02010609060101010101" pitchFamily="49" charset="-122"/>
                <a:ea typeface="仿宋" panose="02010609060101010101" pitchFamily="49" charset="-122"/>
              </a:rPr>
              <a:t>委托</a:t>
            </a:r>
            <a:r>
              <a:rPr lang="zh-CN" altLang="en-US" sz="2800" dirty="0" smtClean="0">
                <a:latin typeface="仿宋" panose="02010609060101010101" pitchFamily="49" charset="-122"/>
                <a:ea typeface="仿宋" panose="02010609060101010101" pitchFamily="49" charset="-122"/>
              </a:rPr>
              <a:t>）人</a:t>
            </a:r>
            <a:r>
              <a:rPr lang="zh-CN" altLang="en-US" sz="2800" dirty="0">
                <a:latin typeface="仿宋" panose="02010609060101010101" pitchFamily="49" charset="-122"/>
                <a:ea typeface="仿宋" panose="02010609060101010101" pitchFamily="49" charset="-122"/>
              </a:rPr>
              <a:t>无法履行或停止履行合同；</a:t>
            </a:r>
          </a:p>
          <a:p>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4</a:t>
            </a:r>
            <a:r>
              <a:rPr lang="zh-CN" altLang="en-US" sz="2800" dirty="0">
                <a:latin typeface="仿宋" panose="02010609060101010101" pitchFamily="49" charset="-122"/>
                <a:ea typeface="仿宋" panose="02010609060101010101" pitchFamily="49" charset="-122"/>
              </a:rPr>
              <a:t>）</a:t>
            </a:r>
            <a:r>
              <a:rPr lang="zh-CN" altLang="en-US" sz="2800" dirty="0" smtClean="0">
                <a:latin typeface="仿宋" panose="02010609060101010101" pitchFamily="49" charset="-122"/>
                <a:ea typeface="仿宋" panose="02010609060101010101" pitchFamily="49" charset="-122"/>
              </a:rPr>
              <a:t>发包（</a:t>
            </a:r>
            <a:r>
              <a:rPr lang="zh-CN" altLang="en-US" sz="2800" dirty="0" smtClean="0">
                <a:solidFill>
                  <a:srgbClr val="C00000"/>
                </a:solidFill>
                <a:latin typeface="仿宋" panose="02010609060101010101" pitchFamily="49" charset="-122"/>
                <a:ea typeface="仿宋" panose="02010609060101010101" pitchFamily="49" charset="-122"/>
              </a:rPr>
              <a:t>委托</a:t>
            </a:r>
            <a:r>
              <a:rPr lang="zh-CN" altLang="en-US" sz="2800" dirty="0" smtClean="0">
                <a:latin typeface="仿宋" panose="02010609060101010101" pitchFamily="49" charset="-122"/>
                <a:ea typeface="仿宋" panose="02010609060101010101" pitchFamily="49" charset="-122"/>
              </a:rPr>
              <a:t>）人</a:t>
            </a:r>
            <a:r>
              <a:rPr lang="zh-CN" altLang="en-US" sz="2800" dirty="0">
                <a:latin typeface="仿宋" panose="02010609060101010101" pitchFamily="49" charset="-122"/>
                <a:ea typeface="仿宋" panose="02010609060101010101" pitchFamily="49" charset="-122"/>
              </a:rPr>
              <a:t>不履行合同约定的其他义务。</a:t>
            </a:r>
          </a:p>
          <a:p>
            <a:endParaRPr lang="zh-CN" altLang="en-US" sz="2800" dirty="0"/>
          </a:p>
        </p:txBody>
      </p:sp>
    </p:spTree>
    <p:extLst>
      <p:ext uri="{BB962C8B-B14F-4D97-AF65-F5344CB8AC3E}">
        <p14:creationId xmlns:p14="http://schemas.microsoft.com/office/powerpoint/2010/main" val="363910328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332656"/>
            <a:ext cx="8280920" cy="6336704"/>
          </a:xfrm>
        </p:spPr>
        <p:txBody>
          <a:bodyPr>
            <a:normAutofit/>
          </a:bodyPr>
          <a:lstStyle/>
          <a:p>
            <a:r>
              <a:rPr lang="zh-CN" altLang="en-US" sz="2800" dirty="0">
                <a:latin typeface="仿宋" panose="02010609060101010101" pitchFamily="49" charset="-122"/>
                <a:ea typeface="仿宋" panose="02010609060101010101" pitchFamily="49" charset="-122"/>
              </a:rPr>
              <a:t>违约</a:t>
            </a:r>
            <a:r>
              <a:rPr lang="zh-CN" altLang="en-US" sz="2800" dirty="0" smtClean="0">
                <a:latin typeface="仿宋" panose="02010609060101010101" pitchFamily="49" charset="-122"/>
                <a:ea typeface="仿宋" panose="02010609060101010101" pitchFamily="49" charset="-122"/>
              </a:rPr>
              <a:t>责任</a:t>
            </a:r>
            <a:endParaRPr lang="en-US" altLang="zh-CN" sz="2800" dirty="0" smtClean="0">
              <a:latin typeface="仿宋" panose="02010609060101010101" pitchFamily="49" charset="-122"/>
              <a:ea typeface="仿宋" panose="02010609060101010101" pitchFamily="49" charset="-122"/>
            </a:endParaRPr>
          </a:p>
          <a:p>
            <a:r>
              <a:rPr lang="en-US" altLang="zh-CN" sz="2800" dirty="0">
                <a:latin typeface="仿宋" panose="02010609060101010101" pitchFamily="49" charset="-122"/>
                <a:ea typeface="仿宋" panose="02010609060101010101" pitchFamily="49" charset="-122"/>
              </a:rPr>
              <a:t>14.1.2 </a:t>
            </a:r>
            <a:r>
              <a:rPr lang="zh-CN" altLang="en-US" sz="2800" dirty="0">
                <a:latin typeface="仿宋" panose="02010609060101010101" pitchFamily="49" charset="-122"/>
                <a:ea typeface="仿宋" panose="02010609060101010101" pitchFamily="49" charset="-122"/>
              </a:rPr>
              <a:t>勘察人发生违约情况时，发包人可向勘察人发出整改通知，要求其在</a:t>
            </a:r>
            <a:r>
              <a:rPr lang="zh-CN" altLang="en-US" sz="2800" dirty="0">
                <a:solidFill>
                  <a:srgbClr val="FF0000"/>
                </a:solidFill>
                <a:latin typeface="仿宋" panose="02010609060101010101" pitchFamily="49" charset="-122"/>
                <a:ea typeface="仿宋" panose="02010609060101010101" pitchFamily="49" charset="-122"/>
              </a:rPr>
              <a:t>限定期限内</a:t>
            </a:r>
            <a:r>
              <a:rPr lang="zh-CN" altLang="en-US" sz="2800" dirty="0" smtClean="0">
                <a:solidFill>
                  <a:srgbClr val="FF0000"/>
                </a:solidFill>
                <a:latin typeface="仿宋" panose="02010609060101010101" pitchFamily="49" charset="-122"/>
                <a:ea typeface="仿宋" panose="02010609060101010101" pitchFamily="49" charset="-122"/>
              </a:rPr>
              <a:t>纠正</a:t>
            </a:r>
            <a:r>
              <a:rPr lang="zh-CN" altLang="en-US" sz="2800" dirty="0">
                <a:latin typeface="仿宋" panose="02010609060101010101" pitchFamily="49" charset="-122"/>
                <a:ea typeface="仿宋" panose="02010609060101010101" pitchFamily="49" charset="-122"/>
              </a:rPr>
              <a:t>；逾期仍不纠正的，发包人</a:t>
            </a:r>
            <a:r>
              <a:rPr lang="zh-CN" altLang="en-US" sz="2800" dirty="0">
                <a:solidFill>
                  <a:srgbClr val="FF0000"/>
                </a:solidFill>
                <a:latin typeface="仿宋" panose="02010609060101010101" pitchFamily="49" charset="-122"/>
                <a:ea typeface="仿宋" panose="02010609060101010101" pitchFamily="49" charset="-122"/>
              </a:rPr>
              <a:t>有权解除合同</a:t>
            </a:r>
            <a:r>
              <a:rPr lang="zh-CN" altLang="en-US" sz="2800" dirty="0">
                <a:latin typeface="仿宋" panose="02010609060101010101" pitchFamily="49" charset="-122"/>
                <a:ea typeface="仿宋" panose="02010609060101010101" pitchFamily="49" charset="-122"/>
              </a:rPr>
              <a:t>并向勘察人发出解除合同通知。勘察人应当承担由于违约所造成的</a:t>
            </a:r>
            <a:r>
              <a:rPr lang="zh-CN" altLang="en-US" sz="2800" dirty="0">
                <a:solidFill>
                  <a:srgbClr val="FF0000"/>
                </a:solidFill>
                <a:latin typeface="仿宋" panose="02010609060101010101" pitchFamily="49" charset="-122"/>
                <a:ea typeface="仿宋" panose="02010609060101010101" pitchFamily="49" charset="-122"/>
              </a:rPr>
              <a:t>费用增加</a:t>
            </a:r>
            <a:r>
              <a:rPr lang="zh-CN" altLang="en-US" sz="2800" dirty="0">
                <a:latin typeface="仿宋" panose="02010609060101010101" pitchFamily="49" charset="-122"/>
                <a:ea typeface="仿宋" panose="02010609060101010101" pitchFamily="49" charset="-122"/>
              </a:rPr>
              <a:t>、</a:t>
            </a:r>
            <a:r>
              <a:rPr lang="zh-CN" altLang="en-US" sz="2800" dirty="0">
                <a:solidFill>
                  <a:srgbClr val="FF0000"/>
                </a:solidFill>
                <a:latin typeface="仿宋" panose="02010609060101010101" pitchFamily="49" charset="-122"/>
                <a:ea typeface="仿宋" panose="02010609060101010101" pitchFamily="49" charset="-122"/>
              </a:rPr>
              <a:t>周期延误</a:t>
            </a:r>
            <a:r>
              <a:rPr lang="zh-CN" altLang="en-US" sz="2800" dirty="0">
                <a:latin typeface="仿宋" panose="02010609060101010101" pitchFamily="49" charset="-122"/>
                <a:ea typeface="仿宋" panose="02010609060101010101" pitchFamily="49" charset="-122"/>
              </a:rPr>
              <a:t>和发包人</a:t>
            </a:r>
            <a:r>
              <a:rPr lang="zh-CN" altLang="en-US" sz="2800" dirty="0">
                <a:solidFill>
                  <a:srgbClr val="FF0000"/>
                </a:solidFill>
                <a:latin typeface="仿宋" panose="02010609060101010101" pitchFamily="49" charset="-122"/>
                <a:ea typeface="仿宋" panose="02010609060101010101" pitchFamily="49" charset="-122"/>
              </a:rPr>
              <a:t>损失</a:t>
            </a:r>
            <a:r>
              <a:rPr lang="zh-CN" altLang="en-US" sz="2800" dirty="0">
                <a:latin typeface="仿宋" panose="02010609060101010101" pitchFamily="49" charset="-122"/>
                <a:ea typeface="仿宋" panose="02010609060101010101" pitchFamily="49" charset="-122"/>
              </a:rPr>
              <a:t>等</a:t>
            </a:r>
            <a:r>
              <a:rPr lang="zh-CN" altLang="en-US" sz="2800" dirty="0" smtClean="0">
                <a:latin typeface="仿宋" panose="02010609060101010101" pitchFamily="49" charset="-122"/>
                <a:ea typeface="仿宋" panose="02010609060101010101" pitchFamily="49" charset="-122"/>
              </a:rPr>
              <a:t>。</a:t>
            </a:r>
            <a:endParaRPr lang="en-US" altLang="zh-CN" sz="2800" dirty="0" smtClean="0">
              <a:latin typeface="仿宋" panose="02010609060101010101" pitchFamily="49" charset="-122"/>
              <a:ea typeface="仿宋" panose="02010609060101010101" pitchFamily="49" charset="-122"/>
            </a:endParaRPr>
          </a:p>
          <a:p>
            <a:r>
              <a:rPr lang="en-US" altLang="zh-CN" sz="2800" dirty="0">
                <a:latin typeface="仿宋" panose="02010609060101010101" pitchFamily="49" charset="-122"/>
                <a:ea typeface="仿宋" panose="02010609060101010101" pitchFamily="49" charset="-122"/>
              </a:rPr>
              <a:t>14.2.2 </a:t>
            </a:r>
            <a:r>
              <a:rPr lang="zh-CN" altLang="en-US" sz="2800" dirty="0">
                <a:latin typeface="仿宋" panose="02010609060101010101" pitchFamily="49" charset="-122"/>
                <a:ea typeface="仿宋" panose="02010609060101010101" pitchFamily="49" charset="-122"/>
              </a:rPr>
              <a:t>发包人发生违约情况时，勘察人可向发包人发出暂停勘察通知，要求其在</a:t>
            </a:r>
            <a:r>
              <a:rPr lang="zh-CN" altLang="en-US" sz="2800" dirty="0">
                <a:solidFill>
                  <a:srgbClr val="FF0000"/>
                </a:solidFill>
                <a:latin typeface="仿宋" panose="02010609060101010101" pitchFamily="49" charset="-122"/>
                <a:ea typeface="仿宋" panose="02010609060101010101" pitchFamily="49" charset="-122"/>
              </a:rPr>
              <a:t>限定期限内纠正</a:t>
            </a:r>
            <a:r>
              <a:rPr lang="zh-CN" altLang="en-US" sz="2800" dirty="0">
                <a:latin typeface="仿宋" panose="02010609060101010101" pitchFamily="49" charset="-122"/>
                <a:ea typeface="仿宋" panose="02010609060101010101" pitchFamily="49" charset="-122"/>
              </a:rPr>
              <a:t>；逾期仍不纠正的，勘察人</a:t>
            </a:r>
            <a:r>
              <a:rPr lang="zh-CN" altLang="en-US" sz="2800" dirty="0">
                <a:solidFill>
                  <a:srgbClr val="FF0000"/>
                </a:solidFill>
                <a:latin typeface="仿宋" panose="02010609060101010101" pitchFamily="49" charset="-122"/>
                <a:ea typeface="仿宋" panose="02010609060101010101" pitchFamily="49" charset="-122"/>
              </a:rPr>
              <a:t>有权解除合同</a:t>
            </a:r>
            <a:r>
              <a:rPr lang="zh-CN" altLang="en-US" sz="2800" dirty="0">
                <a:latin typeface="仿宋" panose="02010609060101010101" pitchFamily="49" charset="-122"/>
                <a:ea typeface="仿宋" panose="02010609060101010101" pitchFamily="49" charset="-122"/>
              </a:rPr>
              <a:t>并向发包人发出解除合同通知。发包人应当承担由于违约所造成的</a:t>
            </a:r>
            <a:r>
              <a:rPr lang="zh-CN" altLang="en-US" sz="2800" dirty="0">
                <a:solidFill>
                  <a:srgbClr val="FF0000"/>
                </a:solidFill>
                <a:latin typeface="仿宋" panose="02010609060101010101" pitchFamily="49" charset="-122"/>
                <a:ea typeface="仿宋" panose="02010609060101010101" pitchFamily="49" charset="-122"/>
              </a:rPr>
              <a:t>费用增加、周期延误</a:t>
            </a:r>
            <a:r>
              <a:rPr lang="zh-CN" altLang="en-US" sz="2800" dirty="0" smtClean="0">
                <a:latin typeface="仿宋" panose="02010609060101010101" pitchFamily="49" charset="-122"/>
                <a:ea typeface="仿宋" panose="02010609060101010101" pitchFamily="49" charset="-122"/>
              </a:rPr>
              <a:t>和勘察</a:t>
            </a:r>
            <a:r>
              <a:rPr lang="zh-CN" altLang="en-US" sz="2800" dirty="0">
                <a:latin typeface="仿宋" panose="02010609060101010101" pitchFamily="49" charset="-122"/>
                <a:ea typeface="仿宋" panose="02010609060101010101" pitchFamily="49" charset="-122"/>
              </a:rPr>
              <a:t>人</a:t>
            </a:r>
            <a:r>
              <a:rPr lang="zh-CN" altLang="en-US" sz="2800" dirty="0">
                <a:solidFill>
                  <a:srgbClr val="FF0000"/>
                </a:solidFill>
                <a:latin typeface="仿宋" panose="02010609060101010101" pitchFamily="49" charset="-122"/>
                <a:ea typeface="仿宋" panose="02010609060101010101" pitchFamily="49" charset="-122"/>
              </a:rPr>
              <a:t>损失</a:t>
            </a:r>
            <a:r>
              <a:rPr lang="zh-CN" altLang="en-US" sz="2800" dirty="0">
                <a:latin typeface="仿宋" panose="02010609060101010101" pitchFamily="49" charset="-122"/>
                <a:ea typeface="仿宋" panose="02010609060101010101" pitchFamily="49" charset="-122"/>
              </a:rPr>
              <a:t>等</a:t>
            </a:r>
            <a:r>
              <a:rPr lang="zh-CN" altLang="en-US" sz="2800" dirty="0" smtClean="0">
                <a:latin typeface="仿宋" panose="02010609060101010101" pitchFamily="49" charset="-122"/>
                <a:ea typeface="仿宋" panose="02010609060101010101" pitchFamily="49" charset="-122"/>
              </a:rPr>
              <a:t>。</a:t>
            </a:r>
            <a:endParaRPr lang="en-US" altLang="zh-CN" sz="2800" dirty="0" smtClean="0">
              <a:latin typeface="仿宋" panose="02010609060101010101" pitchFamily="49" charset="-122"/>
              <a:ea typeface="仿宋" panose="02010609060101010101" pitchFamily="49" charset="-122"/>
            </a:endParaRPr>
          </a:p>
          <a:p>
            <a:r>
              <a:rPr lang="zh-CN" altLang="en-US" sz="2800" dirty="0">
                <a:latin typeface="+mn-ea"/>
              </a:rPr>
              <a:t>第三</a:t>
            </a:r>
            <a:r>
              <a:rPr lang="zh-CN" altLang="en-US" sz="2800" dirty="0" smtClean="0">
                <a:latin typeface="+mn-ea"/>
              </a:rPr>
              <a:t>方违约责任依据法律和合同约定解决。</a:t>
            </a:r>
            <a:endParaRPr lang="en-US" altLang="zh-CN" sz="2800" dirty="0" smtClean="0">
              <a:latin typeface="+mn-ea"/>
            </a:endParaRPr>
          </a:p>
          <a:p>
            <a:r>
              <a:rPr lang="zh-CN" altLang="en-US" sz="2800" dirty="0" smtClean="0">
                <a:latin typeface="+mn-ea"/>
              </a:rPr>
              <a:t>设计和监理标准文件的规定和上述规定基本相同。</a:t>
            </a:r>
            <a:endParaRPr lang="en-US" altLang="zh-CN" sz="2800" dirty="0" smtClean="0">
              <a:latin typeface="+mn-ea"/>
            </a:endParaRPr>
          </a:p>
        </p:txBody>
      </p:sp>
    </p:spTree>
    <p:extLst>
      <p:ext uri="{BB962C8B-B14F-4D97-AF65-F5344CB8AC3E}">
        <p14:creationId xmlns:p14="http://schemas.microsoft.com/office/powerpoint/2010/main" val="358625117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sz="2800" dirty="0">
                <a:latin typeface="+mn-ea"/>
              </a:rPr>
              <a:t>关于争议的解决三个文件的规定也完全相同。</a:t>
            </a:r>
            <a:endParaRPr lang="en-US" altLang="zh-CN" sz="2800" dirty="0">
              <a:latin typeface="+mn-ea"/>
            </a:endParaRPr>
          </a:p>
          <a:p>
            <a:r>
              <a:rPr lang="zh-CN" altLang="en-US" sz="2800" dirty="0">
                <a:latin typeface="+mn-ea"/>
              </a:rPr>
              <a:t>“</a:t>
            </a:r>
            <a:r>
              <a:rPr lang="zh-CN" altLang="en-US" sz="2800" dirty="0">
                <a:latin typeface="华文仿宋" panose="02010600040101010101" pitchFamily="2" charset="-122"/>
                <a:ea typeface="华文仿宋" panose="02010600040101010101" pitchFamily="2" charset="-122"/>
              </a:rPr>
              <a:t>发包人和勘察（设计、或监理）人在履行合同中发生争议的，可以</a:t>
            </a:r>
            <a:r>
              <a:rPr lang="zh-CN" altLang="en-US" sz="2800" dirty="0">
                <a:solidFill>
                  <a:srgbClr val="FF0000"/>
                </a:solidFill>
                <a:latin typeface="华文仿宋" panose="02010600040101010101" pitchFamily="2" charset="-122"/>
                <a:ea typeface="华文仿宋" panose="02010600040101010101" pitchFamily="2" charset="-122"/>
              </a:rPr>
              <a:t>友好协商解决</a:t>
            </a:r>
            <a:r>
              <a:rPr lang="zh-CN" altLang="en-US" sz="2800" dirty="0">
                <a:latin typeface="华文仿宋" panose="02010600040101010101" pitchFamily="2" charset="-122"/>
                <a:ea typeface="华文仿宋" panose="02010600040101010101" pitchFamily="2" charset="-122"/>
              </a:rPr>
              <a:t>。合同当事人友好协商解决不成的，可在专用合同条款中约定下列一种方式解决：</a:t>
            </a:r>
          </a:p>
          <a:p>
            <a:r>
              <a:rPr lang="zh-CN" altLang="en-US" sz="2800" dirty="0">
                <a:latin typeface="华文仿宋" panose="02010600040101010101" pitchFamily="2" charset="-122"/>
                <a:ea typeface="华文仿宋" panose="02010600040101010101" pitchFamily="2" charset="-122"/>
              </a:rPr>
              <a:t>（</a:t>
            </a:r>
            <a:r>
              <a:rPr lang="en-US" altLang="zh-CN" sz="2800" dirty="0">
                <a:latin typeface="华文仿宋" panose="02010600040101010101" pitchFamily="2" charset="-122"/>
                <a:ea typeface="华文仿宋" panose="02010600040101010101" pitchFamily="2" charset="-122"/>
              </a:rPr>
              <a:t>1</a:t>
            </a:r>
            <a:r>
              <a:rPr lang="zh-CN" altLang="en-US" sz="2800" dirty="0">
                <a:latin typeface="华文仿宋" panose="02010600040101010101" pitchFamily="2" charset="-122"/>
                <a:ea typeface="华文仿宋" panose="02010600040101010101" pitchFamily="2" charset="-122"/>
              </a:rPr>
              <a:t>）向约定的仲裁委员会</a:t>
            </a:r>
            <a:r>
              <a:rPr lang="zh-CN" altLang="en-US" sz="2800" dirty="0">
                <a:solidFill>
                  <a:srgbClr val="FF0000"/>
                </a:solidFill>
                <a:latin typeface="华文仿宋" panose="02010600040101010101" pitchFamily="2" charset="-122"/>
                <a:ea typeface="华文仿宋" panose="02010600040101010101" pitchFamily="2" charset="-122"/>
              </a:rPr>
              <a:t>申请仲裁</a:t>
            </a:r>
            <a:r>
              <a:rPr lang="zh-CN" altLang="en-US" sz="2800" dirty="0">
                <a:latin typeface="华文仿宋" panose="02010600040101010101" pitchFamily="2" charset="-122"/>
                <a:ea typeface="华文仿宋" panose="02010600040101010101" pitchFamily="2" charset="-122"/>
              </a:rPr>
              <a:t>；</a:t>
            </a:r>
          </a:p>
          <a:p>
            <a:r>
              <a:rPr lang="zh-CN" altLang="en-US" sz="2800" dirty="0">
                <a:latin typeface="华文仿宋" panose="02010600040101010101" pitchFamily="2" charset="-122"/>
                <a:ea typeface="华文仿宋" panose="02010600040101010101" pitchFamily="2" charset="-122"/>
              </a:rPr>
              <a:t>（</a:t>
            </a:r>
            <a:r>
              <a:rPr lang="en-US" altLang="zh-CN" sz="2800" dirty="0">
                <a:latin typeface="华文仿宋" panose="02010600040101010101" pitchFamily="2" charset="-122"/>
                <a:ea typeface="华文仿宋" panose="02010600040101010101" pitchFamily="2" charset="-122"/>
              </a:rPr>
              <a:t>2</a:t>
            </a:r>
            <a:r>
              <a:rPr lang="zh-CN" altLang="en-US" sz="2800" dirty="0">
                <a:latin typeface="华文仿宋" panose="02010600040101010101" pitchFamily="2" charset="-122"/>
                <a:ea typeface="华文仿宋" panose="02010600040101010101" pitchFamily="2" charset="-122"/>
              </a:rPr>
              <a:t>）向有管辖权的人民法院</a:t>
            </a:r>
            <a:r>
              <a:rPr lang="zh-CN" altLang="en-US" sz="2800" dirty="0">
                <a:solidFill>
                  <a:srgbClr val="FF0000"/>
                </a:solidFill>
                <a:latin typeface="华文仿宋" panose="02010600040101010101" pitchFamily="2" charset="-122"/>
                <a:ea typeface="华文仿宋" panose="02010600040101010101" pitchFamily="2" charset="-122"/>
              </a:rPr>
              <a:t>提起</a:t>
            </a:r>
            <a:r>
              <a:rPr lang="zh-CN" altLang="en-US" sz="2800" dirty="0" smtClean="0">
                <a:solidFill>
                  <a:srgbClr val="FF0000"/>
                </a:solidFill>
                <a:latin typeface="华文仿宋" panose="02010600040101010101" pitchFamily="2" charset="-122"/>
                <a:ea typeface="华文仿宋" panose="02010600040101010101" pitchFamily="2" charset="-122"/>
              </a:rPr>
              <a:t>诉讼。</a:t>
            </a:r>
            <a:endParaRPr lang="zh-CN" altLang="en-US" sz="2800" dirty="0">
              <a:solidFill>
                <a:srgbClr val="FF0000"/>
              </a:solidFill>
            </a:endParaRPr>
          </a:p>
        </p:txBody>
      </p:sp>
    </p:spTree>
    <p:extLst>
      <p:ext uri="{BB962C8B-B14F-4D97-AF65-F5344CB8AC3E}">
        <p14:creationId xmlns:p14="http://schemas.microsoft.com/office/powerpoint/2010/main" val="413143769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04664"/>
            <a:ext cx="8219256" cy="5721499"/>
          </a:xfrm>
        </p:spPr>
        <p:txBody>
          <a:bodyPr>
            <a:normAutofit lnSpcReduction="10000"/>
          </a:bodyPr>
          <a:lstStyle/>
          <a:p>
            <a:r>
              <a:rPr lang="zh-CN" altLang="en-US" sz="2800" dirty="0" smtClean="0"/>
              <a:t>在争议解决中服务类标准文件没有类似施工争议设立争议评审小组的制度，直接规定了协商调解、仲裁或诉讼三种方式，有关具体规定在专用合同</a:t>
            </a:r>
            <a:r>
              <a:rPr lang="zh-CN" altLang="en-US" sz="2800" dirty="0"/>
              <a:t>中</a:t>
            </a:r>
            <a:r>
              <a:rPr lang="zh-CN" altLang="en-US" sz="2800" dirty="0" smtClean="0"/>
              <a:t>约定，包括合同</a:t>
            </a:r>
            <a:r>
              <a:rPr lang="zh-CN" altLang="en-US" sz="2800" dirty="0"/>
              <a:t>当事人自愿选择争议评审的程序、规则、费用承担、评审结论</a:t>
            </a:r>
            <a:r>
              <a:rPr lang="zh-CN" altLang="en-US" sz="2800" dirty="0" smtClean="0"/>
              <a:t>等内容。</a:t>
            </a:r>
            <a:endParaRPr lang="en-US" altLang="zh-CN" sz="2800" dirty="0" smtClean="0"/>
          </a:p>
          <a:p>
            <a:r>
              <a:rPr lang="zh-CN" altLang="en-US" sz="2800" dirty="0" smtClean="0"/>
              <a:t>注意</a:t>
            </a:r>
            <a:endParaRPr lang="en-US" altLang="zh-CN" sz="2800" dirty="0" smtClean="0"/>
          </a:p>
          <a:p>
            <a:r>
              <a:rPr lang="zh-CN" altLang="en-US" sz="2800" dirty="0" smtClean="0"/>
              <a:t>①</a:t>
            </a:r>
            <a:r>
              <a:rPr lang="zh-CN" altLang="en-US" sz="2800" dirty="0"/>
              <a:t>争议解决条款效力</a:t>
            </a:r>
          </a:p>
          <a:p>
            <a:r>
              <a:rPr lang="zh-CN" altLang="en-US" sz="2800" dirty="0" smtClean="0"/>
              <a:t>合同</a:t>
            </a:r>
            <a:r>
              <a:rPr lang="zh-CN" altLang="en-US" sz="2800" dirty="0"/>
              <a:t>有关争议解决的条款独立存在，合同的变更、解除、终止、无效或者被撤销均不影响其效力</a:t>
            </a:r>
            <a:r>
              <a:rPr lang="zh-CN" altLang="en-US" sz="2800" dirty="0" smtClean="0"/>
              <a:t>。</a:t>
            </a:r>
            <a:endParaRPr lang="en-US" altLang="zh-CN" sz="2800" dirty="0" smtClean="0"/>
          </a:p>
          <a:p>
            <a:r>
              <a:rPr lang="zh-CN" altLang="en-US" sz="2800" dirty="0" smtClean="0"/>
              <a:t>②仲裁</a:t>
            </a:r>
            <a:r>
              <a:rPr lang="zh-CN" altLang="en-US" sz="2800" dirty="0"/>
              <a:t>和诉讼是相互排斥的，合同当事人只能选择其中任一种方式，而且必须明确，无论约定仲裁还是诉讼，必须符合</a:t>
            </a:r>
            <a:r>
              <a:rPr lang="en-US" altLang="zh-CN" sz="2800" dirty="0"/>
              <a:t>《</a:t>
            </a:r>
            <a:r>
              <a:rPr lang="zh-CN" altLang="en-US" sz="2800" dirty="0"/>
              <a:t>仲裁法</a:t>
            </a:r>
            <a:r>
              <a:rPr lang="en-US" altLang="zh-CN" sz="2800" dirty="0"/>
              <a:t>》</a:t>
            </a:r>
            <a:r>
              <a:rPr lang="zh-CN" altLang="en-US" sz="2800" dirty="0"/>
              <a:t>和</a:t>
            </a:r>
            <a:r>
              <a:rPr lang="en-US" altLang="zh-CN" sz="2800" dirty="0"/>
              <a:t>《</a:t>
            </a:r>
            <a:r>
              <a:rPr lang="zh-CN" altLang="en-US" sz="2800" dirty="0"/>
              <a:t>民事诉讼法</a:t>
            </a:r>
            <a:r>
              <a:rPr lang="en-US" altLang="zh-CN" sz="2800" dirty="0"/>
              <a:t>》</a:t>
            </a:r>
            <a:r>
              <a:rPr lang="zh-CN" altLang="en-US" sz="2800" dirty="0"/>
              <a:t>的规定</a:t>
            </a:r>
          </a:p>
          <a:p>
            <a:endParaRPr lang="zh-CN" altLang="en-US" sz="2800" dirty="0"/>
          </a:p>
          <a:p>
            <a:endParaRPr lang="zh-CN" altLang="en-US" sz="2800" dirty="0"/>
          </a:p>
        </p:txBody>
      </p:sp>
    </p:spTree>
    <p:extLst>
      <p:ext uri="{BB962C8B-B14F-4D97-AF65-F5344CB8AC3E}">
        <p14:creationId xmlns:p14="http://schemas.microsoft.com/office/powerpoint/2010/main" val="380976806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8928992"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15503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5" y="1052738"/>
            <a:ext cx="8202389"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4503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196752"/>
            <a:ext cx="8291264" cy="4929411"/>
          </a:xfrm>
        </p:spPr>
        <p:txBody>
          <a:bodyPr>
            <a:normAutofit/>
          </a:bodyPr>
          <a:lstStyle/>
          <a:p>
            <a:r>
              <a:rPr lang="zh-CN" altLang="en-US" sz="2800" dirty="0">
                <a:latin typeface="微软雅黑" panose="020B0503020204020204" pitchFamily="34" charset="-122"/>
                <a:ea typeface="微软雅黑" panose="020B0503020204020204" pitchFamily="34" charset="-122"/>
              </a:rPr>
              <a:t>（三）招标文件中资格条件的要求</a:t>
            </a:r>
          </a:p>
          <a:p>
            <a:r>
              <a:rPr lang="en-US" altLang="zh-CN" sz="2800" dirty="0" smtClean="0"/>
              <a:t>1</a:t>
            </a:r>
            <a:r>
              <a:rPr lang="zh-CN" altLang="en-US" sz="2800" dirty="0" smtClean="0"/>
              <a:t>、</a:t>
            </a:r>
            <a:r>
              <a:rPr lang="zh-CN" altLang="en-US" sz="2800" dirty="0"/>
              <a:t>投标人行业准入的资质、</a:t>
            </a:r>
            <a:r>
              <a:rPr lang="zh-CN" altLang="en-US" sz="2800" dirty="0" smtClean="0"/>
              <a:t>资格管理制度</a:t>
            </a:r>
            <a:endParaRPr lang="zh-CN" altLang="en-US" sz="2800" dirty="0"/>
          </a:p>
          <a:p>
            <a:r>
              <a:rPr lang="zh-CN" altLang="en-US" sz="2800" dirty="0" smtClean="0"/>
              <a:t>（</a:t>
            </a:r>
            <a:r>
              <a:rPr lang="en-US" altLang="zh-CN" sz="2800" dirty="0" smtClean="0"/>
              <a:t>1</a:t>
            </a:r>
            <a:r>
              <a:rPr lang="zh-CN" altLang="en-US" sz="2800" dirty="0" smtClean="0"/>
              <a:t>）在</a:t>
            </a:r>
            <a:r>
              <a:rPr lang="zh-CN" altLang="en-US" sz="2800" dirty="0"/>
              <a:t>工程建设领域，依据采购标的之不同，国家有关部门依照施工、货物和服务三大类别领域，通过对企业资质、资格和个人职业资格管理相结合的方式进行行业准入管理。国家对企业实行资格或资质管理是在计划经济体制下沿用的一种方式，在一定范围内，这种管理还是必要的。如对某些涉及生命安全的产品实行强制性认证制度等。</a:t>
            </a:r>
          </a:p>
        </p:txBody>
      </p:sp>
    </p:spTree>
    <p:extLst>
      <p:ext uri="{BB962C8B-B14F-4D97-AF65-F5344CB8AC3E}">
        <p14:creationId xmlns:p14="http://schemas.microsoft.com/office/powerpoint/2010/main" val="178081987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1065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                       </a:t>
            </a:r>
            <a:endParaRPr lang="en-US" altLang="zh-CN" dirty="0" smtClean="0"/>
          </a:p>
          <a:p>
            <a:r>
              <a:rPr lang="en-US" altLang="zh-CN" dirty="0"/>
              <a:t> </a:t>
            </a:r>
            <a:endParaRPr lang="en-US" altLang="zh-CN" dirty="0" smtClean="0"/>
          </a:p>
          <a:p>
            <a:r>
              <a:rPr lang="en-US" altLang="zh-CN" dirty="0"/>
              <a:t> </a:t>
            </a:r>
            <a:r>
              <a:rPr lang="en-US" altLang="zh-CN" dirty="0" smtClean="0"/>
              <a:t>                  </a:t>
            </a:r>
            <a:r>
              <a:rPr lang="zh-CN" altLang="en-US" dirty="0" smtClean="0"/>
              <a:t>讲课结束</a:t>
            </a:r>
            <a:endParaRPr lang="en-US" altLang="zh-CN" dirty="0" smtClean="0"/>
          </a:p>
          <a:p>
            <a:r>
              <a:rPr lang="zh-CN" altLang="en-US" dirty="0" smtClean="0"/>
              <a:t>                                         谢谢</a:t>
            </a:r>
            <a:endParaRPr lang="en-US" altLang="zh-CN" dirty="0" smtClean="0"/>
          </a:p>
          <a:p>
            <a:r>
              <a:rPr lang="en-US" altLang="zh-CN" dirty="0"/>
              <a:t> </a:t>
            </a:r>
            <a:r>
              <a:rPr lang="en-US" altLang="zh-CN" dirty="0" smtClean="0"/>
              <a:t>                                                     </a:t>
            </a:r>
            <a:r>
              <a:rPr lang="zh-CN" altLang="en-US" dirty="0" smtClean="0"/>
              <a:t>陈川生</a:t>
            </a:r>
            <a:endParaRPr lang="en-US" altLang="zh-CN" dirty="0" smtClean="0"/>
          </a:p>
          <a:p>
            <a:r>
              <a:rPr lang="en-US" altLang="zh-CN" dirty="0" smtClean="0"/>
              <a:t>                                    </a:t>
            </a:r>
            <a:r>
              <a:rPr lang="en-US" altLang="zh-CN" dirty="0" smtClean="0"/>
              <a:t>2017.12</a:t>
            </a:r>
            <a:endParaRPr lang="en-US" altLang="zh-CN" dirty="0"/>
          </a:p>
          <a:p>
            <a:r>
              <a:rPr lang="zh-CN" altLang="en-US" dirty="0" smtClean="0"/>
              <a:t>                                        </a:t>
            </a:r>
            <a:endParaRPr lang="en-US" altLang="zh-CN" dirty="0"/>
          </a:p>
        </p:txBody>
      </p:sp>
    </p:spTree>
    <p:extLst>
      <p:ext uri="{BB962C8B-B14F-4D97-AF65-F5344CB8AC3E}">
        <p14:creationId xmlns:p14="http://schemas.microsoft.com/office/powerpoint/2010/main" val="2614921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rmAutofit/>
          </a:bodyPr>
          <a:lstStyle/>
          <a:p>
            <a:r>
              <a:rPr lang="zh-CN" altLang="en-US" sz="2800" dirty="0"/>
              <a:t>工程施工和货物招标资格特点和评审体系的</a:t>
            </a:r>
            <a:r>
              <a:rPr lang="zh-CN" altLang="en-US" sz="2800" dirty="0" smtClean="0"/>
              <a:t>汇总</a:t>
            </a:r>
            <a:endParaRPr lang="zh-CN" altLang="en-US" sz="2800" dirty="0"/>
          </a:p>
        </p:txBody>
      </p:sp>
      <p:pic>
        <p:nvPicPr>
          <p:cNvPr id="102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8568952"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491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14313" y="285750"/>
            <a:ext cx="8715375" cy="1131888"/>
          </a:xfrm>
        </p:spPr>
        <p:txBody>
          <a:bodyPr rtlCol="0">
            <a:normAutofit fontScale="90000"/>
          </a:bodyPr>
          <a:lstStyle/>
          <a:p>
            <a:pPr algn="l" eaLnBrk="1" fontAlgn="auto" hangingPunct="1">
              <a:spcAft>
                <a:spcPts val="0"/>
              </a:spcAft>
              <a:defRPr/>
            </a:pPr>
            <a:r>
              <a:rPr lang="en-US" altLang="zh-CN" sz="2000" dirty="0" smtClean="0">
                <a:latin typeface="宋体" pitchFamily="2" charset="-122"/>
              </a:rPr>
              <a:t/>
            </a:r>
            <a:br>
              <a:rPr lang="en-US" altLang="zh-CN" sz="2000" dirty="0" smtClean="0">
                <a:latin typeface="宋体" pitchFamily="2" charset="-122"/>
              </a:rPr>
            </a:br>
            <a:r>
              <a:rPr lang="zh-CN" altLang="en-US" sz="2200" dirty="0" smtClean="0">
                <a:latin typeface="宋体" pitchFamily="2" charset="-122"/>
              </a:rPr>
              <a:t>建筑业企业资质分三种，分别是</a:t>
            </a:r>
            <a:r>
              <a:rPr lang="zh-CN" altLang="en-US" sz="2200" dirty="0" smtClean="0">
                <a:solidFill>
                  <a:srgbClr val="FF0000"/>
                </a:solidFill>
                <a:latin typeface="宋体" pitchFamily="2" charset="-122"/>
              </a:rPr>
              <a:t>施工总承包、</a:t>
            </a:r>
            <a:r>
              <a:rPr lang="zh-CN" altLang="en-US" sz="2200" dirty="0" smtClean="0">
                <a:solidFill>
                  <a:srgbClr val="FF6600"/>
                </a:solidFill>
                <a:latin typeface="宋体" pitchFamily="2" charset="-122"/>
              </a:rPr>
              <a:t>专业承包</a:t>
            </a:r>
            <a:r>
              <a:rPr lang="zh-CN" altLang="en-US" sz="2200" dirty="0" smtClean="0">
                <a:latin typeface="宋体" pitchFamily="2" charset="-122"/>
              </a:rPr>
              <a:t>和</a:t>
            </a:r>
            <a:r>
              <a:rPr lang="zh-CN" altLang="en-US" sz="2200" dirty="0" smtClean="0">
                <a:solidFill>
                  <a:srgbClr val="009900"/>
                </a:solidFill>
                <a:latin typeface="宋体" pitchFamily="2" charset="-122"/>
              </a:rPr>
              <a:t>劳务分包</a:t>
            </a:r>
            <a:r>
              <a:rPr lang="zh-CN" altLang="en-US" sz="2200" dirty="0" smtClean="0">
                <a:latin typeface="宋体" pitchFamily="2" charset="-122"/>
              </a:rPr>
              <a:t>三个序列。依据</a:t>
            </a:r>
            <a:r>
              <a:rPr lang="en-US" altLang="zh-CN" sz="2200" dirty="0" smtClean="0">
                <a:latin typeface="宋体" pitchFamily="2" charset="-122"/>
              </a:rPr>
              <a:t>【2014】159</a:t>
            </a:r>
            <a:r>
              <a:rPr lang="zh-CN" altLang="en-US" sz="2200" dirty="0" smtClean="0">
                <a:latin typeface="宋体" pitchFamily="2" charset="-122"/>
              </a:rPr>
              <a:t>号文，其中施工总承包资质分为十二类，专业工程施工承包资质三十六类；劳务分包</a:t>
            </a:r>
            <a:r>
              <a:rPr lang="zh-CN" altLang="en-US" sz="2200" dirty="0">
                <a:latin typeface="宋体" pitchFamily="2" charset="-122"/>
              </a:rPr>
              <a:t>一</a:t>
            </a:r>
            <a:r>
              <a:rPr lang="zh-CN" altLang="en-US" sz="2200" dirty="0" smtClean="0">
                <a:latin typeface="宋体" pitchFamily="2" charset="-122"/>
              </a:rPr>
              <a:t>类。</a:t>
            </a:r>
            <a:r>
              <a:rPr lang="zh-CN" altLang="en-US" sz="4000" dirty="0" smtClean="0">
                <a:latin typeface="宋体" pitchFamily="2" charset="-122"/>
              </a:rPr>
              <a:t/>
            </a:r>
            <a:br>
              <a:rPr lang="zh-CN" altLang="en-US" sz="4000" dirty="0" smtClean="0">
                <a:latin typeface="宋体" pitchFamily="2" charset="-122"/>
              </a:rPr>
            </a:br>
            <a:endParaRPr lang="zh-CN" altLang="en-US" sz="4000" dirty="0" smtClean="0">
              <a:latin typeface="宋体" pitchFamily="2" charset="-122"/>
            </a:endParaRPr>
          </a:p>
        </p:txBody>
      </p:sp>
      <p:graphicFrame>
        <p:nvGraphicFramePr>
          <p:cNvPr id="345177" name="Group 89"/>
          <p:cNvGraphicFramePr>
            <a:graphicFrameLocks noGrp="1"/>
          </p:cNvGraphicFramePr>
          <p:nvPr>
            <p:ph type="body" idx="1"/>
            <p:extLst>
              <p:ext uri="{D42A27DB-BD31-4B8C-83A1-F6EECF244321}">
                <p14:modId xmlns:p14="http://schemas.microsoft.com/office/powerpoint/2010/main" val="1860673974"/>
              </p:ext>
            </p:extLst>
          </p:nvPr>
        </p:nvGraphicFramePr>
        <p:xfrm>
          <a:off x="251520" y="1340768"/>
          <a:ext cx="8785225" cy="4767581"/>
        </p:xfrm>
        <a:graphic>
          <a:graphicData uri="http://schemas.openxmlformats.org/drawingml/2006/table">
            <a:tbl>
              <a:tblPr/>
              <a:tblGrid>
                <a:gridCol w="1177902"/>
                <a:gridCol w="2643206"/>
                <a:gridCol w="1547817"/>
                <a:gridCol w="3416300"/>
              </a:tblGrid>
              <a:tr h="3730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charset="0"/>
                          <a:ea typeface="宋体" pitchFamily="2" charset="-122"/>
                          <a:cs typeface="Times New Roman" pitchFamily="18" charset="0"/>
                        </a:rPr>
                        <a:t>资质序列</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charset="0"/>
                          <a:ea typeface="宋体" pitchFamily="2" charset="-122"/>
                          <a:cs typeface="Times New Roman" pitchFamily="18" charset="0"/>
                        </a:rPr>
                        <a:t>资质类别</a:t>
                      </a:r>
                      <a:endParaRPr kumimoji="0" lang="zh-CN" altLang="en-US" sz="2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charset="0"/>
                          <a:ea typeface="宋体" pitchFamily="2" charset="-122"/>
                          <a:cs typeface="Times New Roman" pitchFamily="18" charset="0"/>
                        </a:rPr>
                        <a:t>资质等级</a:t>
                      </a:r>
                      <a:endParaRPr kumimoji="0" lang="zh-CN" altLang="en-US" sz="2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charset="0"/>
                          <a:ea typeface="宋体" pitchFamily="2" charset="-122"/>
                          <a:cs typeface="Times New Roman" pitchFamily="18" charset="0"/>
                        </a:rPr>
                        <a:t>承包工程范围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490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charset="0"/>
                          <a:ea typeface="宋体" pitchFamily="2" charset="-122"/>
                          <a:cs typeface="Times New Roman" pitchFamily="18" charset="0"/>
                        </a:rPr>
                        <a:t>施工总承包企业</a:t>
                      </a:r>
                      <a:endParaRPr kumimoji="0" lang="zh-CN" altLang="en-US" sz="2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charset="0"/>
                          <a:ea typeface="宋体" pitchFamily="2" charset="-122"/>
                          <a:cs typeface="Times New Roman" pitchFamily="18" charset="0"/>
                        </a:rPr>
                        <a:t>分为房屋、公路、铁路、港口与航道、水利水电、电力、矿山、冶炼、化工石油、市政公用、通信、机电安装</a:t>
                      </a:r>
                      <a:r>
                        <a:rPr kumimoji="0" lang="en-US" altLang="zh-CN" sz="1600" b="0" i="0" u="none" strike="noStrike" cap="none" normalizeH="0" baseline="0" smtClean="0">
                          <a:ln>
                            <a:noFill/>
                          </a:ln>
                          <a:solidFill>
                            <a:schemeClr val="tx1"/>
                          </a:solidFill>
                          <a:effectLst/>
                          <a:latin typeface="Times" charset="0"/>
                          <a:ea typeface="Times" charset="0"/>
                          <a:cs typeface="Times New Roman" pitchFamily="18" charset="0"/>
                        </a:rPr>
                        <a:t>12</a:t>
                      </a:r>
                      <a:r>
                        <a:rPr kumimoji="0" lang="zh-CN" altLang="en-US" sz="1600" b="0" i="0" u="none" strike="noStrike" cap="none" normalizeH="0" baseline="0" smtClean="0">
                          <a:ln>
                            <a:noFill/>
                          </a:ln>
                          <a:solidFill>
                            <a:schemeClr val="tx1"/>
                          </a:solidFill>
                          <a:effectLst/>
                          <a:latin typeface="Times" charset="0"/>
                          <a:ea typeface="宋体" pitchFamily="2" charset="-122"/>
                          <a:cs typeface="Times New Roman" pitchFamily="18" charset="0"/>
                        </a:rPr>
                        <a:t>个资质类别</a:t>
                      </a:r>
                      <a:endParaRPr kumimoji="0" lang="zh-CN" altLang="en-US" sz="2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charset="0"/>
                          <a:ea typeface="宋体" pitchFamily="2" charset="-122"/>
                          <a:cs typeface="Times New Roman" pitchFamily="18" charset="0"/>
                        </a:rPr>
                        <a:t>特级、一级、二级、三级</a:t>
                      </a:r>
                      <a:r>
                        <a:rPr kumimoji="0" lang="en-US" altLang="zh-CN" sz="1600" b="0" i="0" u="none" strike="noStrike" cap="none" normalizeH="0" baseline="0" dirty="0" smtClean="0">
                          <a:ln>
                            <a:noFill/>
                          </a:ln>
                          <a:solidFill>
                            <a:schemeClr val="tx1"/>
                          </a:solidFill>
                          <a:effectLst/>
                          <a:latin typeface="Times" charset="0"/>
                          <a:ea typeface="Times" charset="0"/>
                          <a:cs typeface="Times New Roman" pitchFamily="18" charset="0"/>
                        </a:rPr>
                        <a:t>4</a:t>
                      </a:r>
                      <a:r>
                        <a:rPr kumimoji="0" lang="zh-CN" altLang="en-US" sz="1600" b="0" i="0" u="none" strike="noStrike" cap="none" normalizeH="0" baseline="0" dirty="0" smtClean="0">
                          <a:ln>
                            <a:noFill/>
                          </a:ln>
                          <a:solidFill>
                            <a:schemeClr val="tx1"/>
                          </a:solidFill>
                          <a:effectLst/>
                          <a:latin typeface="Times" charset="0"/>
                          <a:ea typeface="宋体" pitchFamily="2" charset="-122"/>
                          <a:cs typeface="Times New Roman" pitchFamily="18" charset="0"/>
                        </a:rPr>
                        <a:t>个（或</a:t>
                      </a:r>
                      <a:r>
                        <a:rPr kumimoji="0" lang="en-US" altLang="zh-CN" sz="1600" b="0" i="0" u="none" strike="noStrike" cap="none" normalizeH="0" baseline="0" dirty="0" smtClean="0">
                          <a:ln>
                            <a:noFill/>
                          </a:ln>
                          <a:solidFill>
                            <a:schemeClr val="tx1"/>
                          </a:solidFill>
                          <a:effectLst/>
                          <a:latin typeface="Times" charset="0"/>
                          <a:ea typeface="宋体" pitchFamily="2" charset="-122"/>
                        </a:rPr>
                        <a:t>3</a:t>
                      </a:r>
                      <a:r>
                        <a:rPr kumimoji="0" lang="zh-CN" altLang="en-US" sz="1600" b="0" i="0" u="none" strike="noStrike" cap="none" normalizeH="0" baseline="0" dirty="0" smtClean="0">
                          <a:ln>
                            <a:noFill/>
                          </a:ln>
                          <a:solidFill>
                            <a:schemeClr val="tx1"/>
                          </a:solidFill>
                          <a:effectLst/>
                          <a:latin typeface="Times" charset="0"/>
                          <a:ea typeface="宋体" pitchFamily="2" charset="-122"/>
                          <a:cs typeface="Times New Roman" pitchFamily="18" charset="0"/>
                        </a:rPr>
                        <a:t>个）资质等级。</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charset="0"/>
                          <a:ea typeface="宋体" pitchFamily="2" charset="-122"/>
                          <a:cs typeface="Times New Roman" pitchFamily="18" charset="0"/>
                        </a:rPr>
                        <a:t>可以承接施工总承包工程，可以对承接的施工总承包工程内各专业工程全部自行施工，也可将专业工程或劳务作业依法分包。</a:t>
                      </a:r>
                      <a:endParaRPr kumimoji="0" lang="zh-CN" altLang="en-US" sz="2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41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charset="0"/>
                          <a:ea typeface="宋体" pitchFamily="2" charset="-122"/>
                          <a:cs typeface="Times New Roman" pitchFamily="18" charset="0"/>
                        </a:rPr>
                        <a:t>专业承包企业</a:t>
                      </a:r>
                      <a:endParaRPr kumimoji="0" lang="zh-CN" altLang="en-US" sz="2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charset="0"/>
                          <a:ea typeface="宋体" pitchFamily="2" charset="-122"/>
                          <a:cs typeface="Times New Roman" pitchFamily="18" charset="0"/>
                        </a:rPr>
                        <a:t>资质类别有</a:t>
                      </a:r>
                      <a:r>
                        <a:rPr kumimoji="0" lang="en-US" altLang="zh-CN" sz="1600" b="0" i="0" u="none" strike="noStrike" cap="none" normalizeH="0" baseline="0" dirty="0" smtClean="0">
                          <a:ln>
                            <a:noFill/>
                          </a:ln>
                          <a:solidFill>
                            <a:schemeClr val="tx1"/>
                          </a:solidFill>
                          <a:effectLst/>
                          <a:latin typeface="Times" charset="0"/>
                          <a:ea typeface="宋体" pitchFamily="2" charset="-122"/>
                          <a:cs typeface="Times New Roman" pitchFamily="18" charset="0"/>
                        </a:rPr>
                        <a:t>36</a:t>
                      </a:r>
                      <a:r>
                        <a:rPr kumimoji="0" lang="zh-CN" altLang="en-US" sz="1600" b="0" i="0" u="none" strike="noStrike" cap="none" normalizeH="0" baseline="0" dirty="0" smtClean="0">
                          <a:ln>
                            <a:noFill/>
                          </a:ln>
                          <a:solidFill>
                            <a:schemeClr val="tx1"/>
                          </a:solidFill>
                          <a:effectLst/>
                          <a:latin typeface="Times" charset="0"/>
                          <a:ea typeface="宋体" pitchFamily="2" charset="-122"/>
                          <a:cs typeface="Times New Roman" pitchFamily="18" charset="0"/>
                        </a:rPr>
                        <a:t>个</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charset="0"/>
                          <a:ea typeface="宋体" pitchFamily="2" charset="-122"/>
                          <a:cs typeface="Times New Roman" pitchFamily="18" charset="0"/>
                        </a:rPr>
                        <a:t>一般分为一级、二级、三级</a:t>
                      </a:r>
                      <a:r>
                        <a:rPr kumimoji="0" lang="en-US" altLang="zh-CN" sz="1600" b="0" i="0" u="none" strike="noStrike" cap="none" normalizeH="0" baseline="0" dirty="0" smtClean="0">
                          <a:ln>
                            <a:noFill/>
                          </a:ln>
                          <a:solidFill>
                            <a:schemeClr val="tx1"/>
                          </a:solidFill>
                          <a:effectLst/>
                          <a:latin typeface="Times" charset="0"/>
                          <a:ea typeface="Times" charset="0"/>
                          <a:cs typeface="Times New Roman" pitchFamily="18" charset="0"/>
                        </a:rPr>
                        <a:t>3</a:t>
                      </a:r>
                      <a:r>
                        <a:rPr kumimoji="0" lang="zh-CN" altLang="en-US" sz="1600" b="0" i="0" u="none" strike="noStrike" cap="none" normalizeH="0" baseline="0" dirty="0" smtClean="0">
                          <a:ln>
                            <a:noFill/>
                          </a:ln>
                          <a:solidFill>
                            <a:schemeClr val="tx1"/>
                          </a:solidFill>
                          <a:effectLst/>
                          <a:latin typeface="Times" charset="0"/>
                          <a:ea typeface="宋体" pitchFamily="2" charset="-122"/>
                          <a:cs typeface="Times New Roman" pitchFamily="18" charset="0"/>
                        </a:rPr>
                        <a:t>个资质等级。</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charset="0"/>
                          <a:ea typeface="宋体" pitchFamily="2" charset="-122"/>
                          <a:cs typeface="Times New Roman" pitchFamily="18" charset="0"/>
                        </a:rPr>
                        <a:t>可以承接施工总承包企业分包的专业工程和项目业主依法发包的专业工程。专业承包企业可以对所承接的专业工程全部自行施工，也可将劳务作业依法分包给具有相应资质的劳务分包企业。</a:t>
                      </a:r>
                      <a:endParaRPr kumimoji="0" lang="zh-CN" altLang="en-US" sz="2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45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charset="0"/>
                          <a:ea typeface="宋体" pitchFamily="2" charset="-122"/>
                          <a:cs typeface="Times New Roman" pitchFamily="18" charset="0"/>
                        </a:rPr>
                        <a:t>劳务分包企业</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charset="0"/>
                          <a:ea typeface="宋体" pitchFamily="2" charset="-122"/>
                          <a:cs typeface="Times New Roman" pitchFamily="18" charset="0"/>
                        </a:rPr>
                        <a:t>资质类别有</a:t>
                      </a:r>
                      <a:r>
                        <a:rPr kumimoji="0" lang="en-US" altLang="zh-CN" sz="1600" b="0" i="0" u="none" strike="noStrike" cap="none" normalizeH="0" baseline="0" dirty="0" smtClean="0">
                          <a:ln>
                            <a:noFill/>
                          </a:ln>
                          <a:solidFill>
                            <a:schemeClr val="tx1"/>
                          </a:solidFill>
                          <a:effectLst/>
                          <a:latin typeface="Times" charset="0"/>
                          <a:ea typeface="Times" charset="0"/>
                          <a:cs typeface="Times New Roman" pitchFamily="18" charset="0"/>
                        </a:rPr>
                        <a:t>1</a:t>
                      </a:r>
                      <a:r>
                        <a:rPr kumimoji="0" lang="zh-CN" altLang="en-US" sz="1600" b="0" i="0" u="none" strike="noStrike" cap="none" normalizeH="0" baseline="0" dirty="0" smtClean="0">
                          <a:ln>
                            <a:noFill/>
                          </a:ln>
                          <a:solidFill>
                            <a:schemeClr val="tx1"/>
                          </a:solidFill>
                          <a:effectLst/>
                          <a:latin typeface="Times" charset="0"/>
                          <a:ea typeface="宋体" pitchFamily="2" charset="-122"/>
                          <a:cs typeface="Times New Roman" pitchFamily="18" charset="0"/>
                        </a:rPr>
                        <a:t>个</a:t>
                      </a:r>
                      <a:endParaRPr kumimoji="0" lang="en-US" altLang="zh-CN" sz="1600" b="0" i="0" u="none" strike="noStrike" cap="none" normalizeH="0" baseline="0" dirty="0" smtClean="0">
                        <a:ln>
                          <a:noFill/>
                        </a:ln>
                        <a:solidFill>
                          <a:schemeClr val="tx1"/>
                        </a:solidFill>
                        <a:effectLst/>
                        <a:latin typeface="Times"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smtClean="0">
                        <a:ln>
                          <a:noFill/>
                        </a:ln>
                        <a:solidFill>
                          <a:schemeClr val="tx1"/>
                        </a:solidFill>
                        <a:effectLst/>
                        <a:latin typeface="Times"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smtClean="0">
                        <a:ln>
                          <a:noFill/>
                        </a:ln>
                        <a:solidFill>
                          <a:schemeClr val="tx1"/>
                        </a:solidFill>
                        <a:effectLst/>
                        <a:latin typeface="Times"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charset="0"/>
                          <a:ea typeface="宋体" pitchFamily="2" charset="-122"/>
                          <a:cs typeface="Times New Roman" pitchFamily="18" charset="0"/>
                        </a:rPr>
                        <a:t>劳务分包企业不分资质等级。</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charset="0"/>
                          <a:ea typeface="宋体" pitchFamily="2" charset="-122"/>
                          <a:cs typeface="Times New Roman" pitchFamily="18" charset="0"/>
                        </a:rPr>
                        <a:t>可以承接施工总承包企业或专业承包企业分包的劳务作业。</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83592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692696"/>
            <a:ext cx="8352928" cy="5433467"/>
          </a:xfrm>
        </p:spPr>
        <p:txBody>
          <a:bodyPr>
            <a:normAutofit/>
          </a:bodyPr>
          <a:lstStyle/>
          <a:p>
            <a:r>
              <a:rPr lang="zh-CN" altLang="en-US" sz="2800" dirty="0">
                <a:solidFill>
                  <a:srgbClr val="FF0000"/>
                </a:solidFill>
                <a:latin typeface="微软雅黑" panose="020B0503020204020204" pitchFamily="34" charset="-122"/>
                <a:ea typeface="微软雅黑" panose="020B0503020204020204" pitchFamily="34" charset="-122"/>
              </a:rPr>
              <a:t>一、标准招标文件</a:t>
            </a:r>
          </a:p>
          <a:p>
            <a:r>
              <a:rPr lang="zh-CN" altLang="en-US" sz="2800" dirty="0">
                <a:latin typeface="微软雅黑" panose="020B0503020204020204" pitchFamily="34" charset="-122"/>
                <a:ea typeface="微软雅黑" panose="020B0503020204020204" pitchFamily="34" charset="-122"/>
              </a:rPr>
              <a:t>（一）</a:t>
            </a:r>
            <a:r>
              <a:rPr lang="zh-CN" altLang="en-US" sz="2800" dirty="0" smtClean="0">
                <a:latin typeface="微软雅黑" panose="020B0503020204020204" pitchFamily="34" charset="-122"/>
                <a:ea typeface="微软雅黑" panose="020B0503020204020204" pitchFamily="34" charset="-122"/>
              </a:rPr>
              <a:t>招标公告的</a:t>
            </a:r>
            <a:r>
              <a:rPr lang="zh-CN" altLang="en-US" sz="2800" dirty="0">
                <a:latin typeface="微软雅黑" panose="020B0503020204020204" pitchFamily="34" charset="-122"/>
                <a:ea typeface="微软雅黑" panose="020B0503020204020204" pitchFamily="34" charset="-122"/>
              </a:rPr>
              <a:t>内容</a:t>
            </a:r>
            <a:endParaRPr lang="en-US" altLang="zh-CN" sz="2800"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（二）关于资格预审文件的内容</a:t>
            </a:r>
          </a:p>
          <a:p>
            <a:r>
              <a:rPr lang="zh-CN" altLang="en-US" sz="2800" dirty="0">
                <a:latin typeface="微软雅黑" panose="020B0503020204020204" pitchFamily="34" charset="-122"/>
                <a:ea typeface="微软雅黑" panose="020B0503020204020204" pitchFamily="34" charset="-122"/>
              </a:rPr>
              <a:t>（三）招标文件中资格条件的其他要求</a:t>
            </a:r>
          </a:p>
          <a:p>
            <a:r>
              <a:rPr lang="zh-CN" altLang="en-US" sz="2800" dirty="0">
                <a:latin typeface="微软雅黑" panose="020B0503020204020204" pitchFamily="34" charset="-122"/>
                <a:ea typeface="微软雅黑" panose="020B0503020204020204" pitchFamily="34" charset="-122"/>
              </a:rPr>
              <a:t>（四）招标文件的主要</a:t>
            </a:r>
            <a:r>
              <a:rPr lang="zh-CN" altLang="en-US" sz="2800" dirty="0" smtClean="0">
                <a:latin typeface="微软雅黑" panose="020B0503020204020204" pitchFamily="34" charset="-122"/>
                <a:ea typeface="微软雅黑" panose="020B0503020204020204" pitchFamily="34" charset="-122"/>
              </a:rPr>
              <a:t>内容</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smtClean="0">
                <a:solidFill>
                  <a:srgbClr val="FF0000"/>
                </a:solidFill>
                <a:latin typeface="微软雅黑" panose="020B0503020204020204" pitchFamily="34" charset="-122"/>
                <a:ea typeface="微软雅黑" panose="020B0503020204020204" pitchFamily="34" charset="-122"/>
              </a:rPr>
              <a:t>二、编制招标文件的办法</a:t>
            </a:r>
            <a:endParaRPr lang="zh-CN" altLang="en-US" sz="2800" dirty="0">
              <a:solidFill>
                <a:srgbClr val="FF0000"/>
              </a:solidFill>
              <a:latin typeface="微软雅黑" panose="020B0503020204020204" pitchFamily="34" charset="-122"/>
              <a:ea typeface="微软雅黑" panose="020B0503020204020204" pitchFamily="34" charset="-122"/>
            </a:endParaRPr>
          </a:p>
          <a:p>
            <a:r>
              <a:rPr lang="zh-CN" altLang="en-US" sz="2800" dirty="0" smtClean="0">
                <a:solidFill>
                  <a:srgbClr val="FF0000"/>
                </a:solidFill>
                <a:latin typeface="微软雅黑" panose="020B0503020204020204" pitchFamily="34" charset="-122"/>
                <a:ea typeface="微软雅黑" panose="020B0503020204020204" pitchFamily="34" charset="-122"/>
              </a:rPr>
              <a:t>三、</a:t>
            </a:r>
            <a:r>
              <a:rPr lang="zh-CN" altLang="en-US" sz="2800" dirty="0">
                <a:solidFill>
                  <a:srgbClr val="FF0000"/>
                </a:solidFill>
                <a:latin typeface="微软雅黑" panose="020B0503020204020204" pitchFamily="34" charset="-122"/>
                <a:ea typeface="微软雅黑" panose="020B0503020204020204" pitchFamily="34" charset="-122"/>
              </a:rPr>
              <a:t>新颁布五个标准招标文件的</a:t>
            </a:r>
            <a:r>
              <a:rPr lang="zh-CN" altLang="en-US" sz="2800" dirty="0" smtClean="0">
                <a:solidFill>
                  <a:srgbClr val="FF0000"/>
                </a:solidFill>
                <a:latin typeface="微软雅黑" panose="020B0503020204020204" pitchFamily="34" charset="-122"/>
                <a:ea typeface="微软雅黑" panose="020B0503020204020204" pitchFamily="34" charset="-122"/>
              </a:rPr>
              <a:t>适用</a:t>
            </a:r>
            <a:endParaRPr lang="en-US" altLang="zh-CN" sz="2800" dirty="0" smtClean="0">
              <a:solidFill>
                <a:srgbClr val="FF0000"/>
              </a:solidFill>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（一）关于五个标准文件的</a:t>
            </a:r>
            <a:r>
              <a:rPr lang="zh-CN" altLang="en-US" sz="2800" dirty="0" smtClean="0">
                <a:latin typeface="微软雅黑" panose="020B0503020204020204" pitchFamily="34" charset="-122"/>
                <a:ea typeface="微软雅黑" panose="020B0503020204020204" pitchFamily="34" charset="-122"/>
              </a:rPr>
              <a:t>适用</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smtClean="0">
                <a:latin typeface="微软雅黑" panose="020B0503020204020204" pitchFamily="34" charset="-122"/>
                <a:ea typeface="微软雅黑" panose="020B0503020204020204" pitchFamily="34" charset="-122"/>
              </a:rPr>
              <a:t>（二）五个标准文件的特点</a:t>
            </a:r>
            <a:endParaRPr lang="en-US" altLang="zh-CN" sz="2800" dirty="0" smtClean="0">
              <a:latin typeface="微软雅黑" panose="020B0503020204020204" pitchFamily="34" charset="-122"/>
              <a:ea typeface="微软雅黑" panose="020B0503020204020204" pitchFamily="34" charset="-122"/>
            </a:endParaRPr>
          </a:p>
          <a:p>
            <a:endParaRPr lang="en-US" altLang="zh-CN" sz="28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19645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76672"/>
            <a:ext cx="8352928" cy="5760640"/>
          </a:xfrm>
        </p:spPr>
        <p:txBody>
          <a:bodyPr>
            <a:normAutofit/>
          </a:bodyPr>
          <a:lstStyle/>
          <a:p>
            <a:r>
              <a:rPr lang="en-US" altLang="zh-CN" sz="2800" dirty="0" smtClean="0">
                <a:latin typeface="微软雅黑" panose="020B0503020204020204" pitchFamily="34" charset="-122"/>
                <a:ea typeface="微软雅黑" panose="020B0503020204020204" pitchFamily="34" charset="-122"/>
              </a:rPr>
              <a:t>2</a:t>
            </a:r>
            <a:r>
              <a:rPr lang="zh-CN" altLang="en-US"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设置</a:t>
            </a:r>
            <a:r>
              <a:rPr lang="zh-CN" altLang="en-US" sz="2800" dirty="0" smtClean="0">
                <a:latin typeface="微软雅黑" panose="020B0503020204020204" pitchFamily="34" charset="-122"/>
                <a:ea typeface="微软雅黑" panose="020B0503020204020204" pitchFamily="34" charset="-122"/>
              </a:rPr>
              <a:t>资格条件的法律规定</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smtClean="0"/>
              <a:t>对潜在投标人和供应商设置资格条件是检验合同履约能力防范合同风险的重要措施；但不能设置不公平或歧视条款。</a:t>
            </a:r>
            <a:endParaRPr lang="en-US" altLang="zh-CN" sz="2800" dirty="0" smtClean="0"/>
          </a:p>
          <a:p>
            <a:r>
              <a:rPr lang="zh-CN" altLang="en-US" sz="2800" dirty="0" smtClean="0"/>
              <a:t>①原</a:t>
            </a:r>
            <a:r>
              <a:rPr lang="zh-CN" altLang="en-US" sz="2800" dirty="0"/>
              <a:t>建设部</a:t>
            </a:r>
            <a:r>
              <a:rPr lang="en-US" altLang="zh-CN" sz="2800" dirty="0"/>
              <a:t>89</a:t>
            </a:r>
            <a:r>
              <a:rPr lang="zh-CN" altLang="en-US" sz="2800" dirty="0"/>
              <a:t>号令</a:t>
            </a:r>
            <a:r>
              <a:rPr lang="zh-CN" altLang="en-US" sz="2800" dirty="0" smtClean="0"/>
              <a:t>四十一条</a:t>
            </a:r>
            <a:r>
              <a:rPr lang="zh-CN" altLang="en-US" sz="2800" dirty="0"/>
              <a:t>第二款规定：</a:t>
            </a:r>
            <a:r>
              <a:rPr lang="zh-CN" altLang="en-US" sz="2800" dirty="0">
                <a:latin typeface="微软雅黑"/>
                <a:ea typeface="微软雅黑"/>
              </a:rPr>
              <a:t>┅┅</a:t>
            </a:r>
            <a:r>
              <a:rPr lang="zh-CN" altLang="en-US" sz="2800" dirty="0">
                <a:solidFill>
                  <a:srgbClr val="FF0000"/>
                </a:solidFill>
              </a:rPr>
              <a:t>以评分方式进行评估的，对于各种评比奖项不得额外计分。</a:t>
            </a:r>
          </a:p>
          <a:p>
            <a:r>
              <a:rPr lang="zh-CN" altLang="en-US" sz="2800" dirty="0" smtClean="0"/>
              <a:t>②两法的条例规定，不得将</a:t>
            </a:r>
            <a:r>
              <a:rPr lang="zh-CN" altLang="en-US" sz="2800" dirty="0" smtClean="0">
                <a:solidFill>
                  <a:srgbClr val="FF0000"/>
                </a:solidFill>
              </a:rPr>
              <a:t>特定行政区和特定行业的业绩</a:t>
            </a:r>
            <a:r>
              <a:rPr lang="zh-CN" altLang="en-US" sz="2800" dirty="0" smtClean="0"/>
              <a:t>作为加分的条件；</a:t>
            </a:r>
            <a:endParaRPr lang="en-US" altLang="zh-CN" sz="2800" dirty="0" smtClean="0"/>
          </a:p>
          <a:p>
            <a:r>
              <a:rPr lang="zh-CN" altLang="en-US" sz="2800" dirty="0" smtClean="0"/>
              <a:t>③财政部</a:t>
            </a:r>
            <a:r>
              <a:rPr lang="en-US" altLang="zh-CN" sz="2800" dirty="0"/>
              <a:t>[2007]2</a:t>
            </a:r>
            <a:r>
              <a:rPr lang="zh-CN" altLang="en-US" sz="2800" dirty="0"/>
              <a:t>号</a:t>
            </a:r>
            <a:r>
              <a:rPr lang="zh-CN" altLang="en-US" sz="2800" dirty="0" smtClean="0"/>
              <a:t>文对政府采购价格评审做了具体规定：</a:t>
            </a:r>
            <a:r>
              <a:rPr lang="zh-CN" altLang="en-US" sz="2800" dirty="0">
                <a:solidFill>
                  <a:srgbClr val="FF0000"/>
                </a:solidFill>
                <a:latin typeface="华文仿宋" panose="02010600040101010101" pitchFamily="2" charset="-122"/>
                <a:ea typeface="华文仿宋" panose="02010600040101010101" pitchFamily="2" charset="-122"/>
              </a:rPr>
              <a:t>投标人的资格条件，不得列为评分因素。</a:t>
            </a:r>
            <a:endParaRPr lang="zh-CN" altLang="en-US" sz="2800" dirty="0"/>
          </a:p>
        </p:txBody>
      </p:sp>
    </p:spTree>
    <p:extLst>
      <p:ext uri="{BB962C8B-B14F-4D97-AF65-F5344CB8AC3E}">
        <p14:creationId xmlns:p14="http://schemas.microsoft.com/office/powerpoint/2010/main" val="493198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260648"/>
            <a:ext cx="8352928" cy="6264696"/>
          </a:xfrm>
        </p:spPr>
        <p:txBody>
          <a:bodyPr>
            <a:normAutofit lnSpcReduction="10000"/>
          </a:bodyPr>
          <a:lstStyle/>
          <a:p>
            <a:r>
              <a:rPr lang="zh-CN" altLang="en-US" sz="2800" dirty="0" smtClean="0"/>
              <a:t>④</a:t>
            </a:r>
            <a:r>
              <a:rPr lang="zh-CN" altLang="zh-CN" sz="2800" dirty="0" smtClean="0"/>
              <a:t>住</a:t>
            </a:r>
            <a:r>
              <a:rPr lang="zh-CN" altLang="zh-CN" sz="2800" dirty="0"/>
              <a:t>建部办公厅在</a:t>
            </a:r>
            <a:r>
              <a:rPr lang="en-US" altLang="zh-CN" sz="2800" dirty="0"/>
              <a:t>2016</a:t>
            </a:r>
            <a:r>
              <a:rPr lang="zh-CN" altLang="zh-CN" sz="2800" dirty="0"/>
              <a:t>年</a:t>
            </a:r>
            <a:r>
              <a:rPr lang="en-US" altLang="zh-CN" sz="2800" dirty="0"/>
              <a:t>5</a:t>
            </a:r>
            <a:r>
              <a:rPr lang="zh-CN" altLang="zh-CN" sz="2800" dirty="0"/>
              <a:t>月</a:t>
            </a:r>
            <a:r>
              <a:rPr lang="en-US" altLang="zh-CN" sz="2800" dirty="0"/>
              <a:t>19</a:t>
            </a:r>
            <a:r>
              <a:rPr lang="zh-CN" altLang="zh-CN" sz="2800" dirty="0"/>
              <a:t>日颁发了《关于规范使用建筑业资质证书的通知》（建办市函</a:t>
            </a:r>
            <a:r>
              <a:rPr lang="en-US" altLang="zh-CN" sz="2800" dirty="0"/>
              <a:t>[2016]462</a:t>
            </a:r>
            <a:r>
              <a:rPr lang="zh-CN" altLang="zh-CN" sz="2800" dirty="0"/>
              <a:t>号）文件中规定：“</a:t>
            </a:r>
            <a:r>
              <a:rPr lang="zh-CN" altLang="zh-CN" sz="2800" dirty="0">
                <a:latin typeface="仿宋" panose="02010609060101010101" pitchFamily="49" charset="-122"/>
                <a:ea typeface="仿宋" panose="02010609060101010101" pitchFamily="49" charset="-122"/>
              </a:rPr>
              <a:t>在对企业跨地区承揽业务监督管理、招标活动中，不得要求企业提供建筑业企业资质证书原件，企业资质情况可通过扫描建筑业企业资质证书复印件的二维码查询。</a:t>
            </a:r>
            <a:r>
              <a:rPr lang="zh-CN" altLang="zh-CN" sz="2800" dirty="0"/>
              <a:t>”因此资格预审公告或文件不得要求潜在投标人提交企业资质证书原件</a:t>
            </a:r>
            <a:r>
              <a:rPr lang="zh-CN" altLang="zh-CN" sz="2800" dirty="0" smtClean="0"/>
              <a:t>。</a:t>
            </a:r>
            <a:endParaRPr lang="en-US" altLang="zh-CN" sz="2800" dirty="0" smtClean="0"/>
          </a:p>
          <a:p>
            <a:r>
              <a:rPr lang="zh-CN" altLang="en-US" sz="2800" dirty="0" smtClean="0">
                <a:solidFill>
                  <a:srgbClr val="FF0000"/>
                </a:solidFill>
              </a:rPr>
              <a:t>设置资质条件的四不能：</a:t>
            </a:r>
            <a:endParaRPr lang="en-US" altLang="zh-CN" sz="2800" dirty="0" smtClean="0">
              <a:solidFill>
                <a:srgbClr val="FF0000"/>
              </a:solidFill>
            </a:endParaRPr>
          </a:p>
          <a:p>
            <a:r>
              <a:rPr lang="zh-CN" altLang="en-US" sz="2800" dirty="0" smtClean="0"/>
              <a:t>和项目无关的资质不能作为资格条件；</a:t>
            </a:r>
            <a:endParaRPr lang="en-US" altLang="zh-CN" sz="2800" dirty="0" smtClean="0"/>
          </a:p>
          <a:p>
            <a:r>
              <a:rPr lang="zh-CN" altLang="en-US" sz="2800" dirty="0" smtClean="0"/>
              <a:t>取消的资质条件不能作为资格条件；</a:t>
            </a:r>
            <a:endParaRPr lang="en-US" altLang="zh-CN" sz="2800" dirty="0" smtClean="0"/>
          </a:p>
          <a:p>
            <a:r>
              <a:rPr lang="zh-CN" altLang="en-US" sz="2800" dirty="0" smtClean="0"/>
              <a:t>资质条件不能作为评审因素；</a:t>
            </a:r>
            <a:endParaRPr lang="en-US" altLang="zh-CN" sz="2800" dirty="0" smtClean="0"/>
          </a:p>
          <a:p>
            <a:r>
              <a:rPr lang="zh-CN" altLang="en-US" sz="2800" dirty="0" smtClean="0"/>
              <a:t>特定行业和特定地区的业绩不能作为资格条件和加分因素。</a:t>
            </a:r>
            <a:endParaRPr lang="en-US" altLang="zh-CN" sz="2800" dirty="0" smtClean="0"/>
          </a:p>
          <a:p>
            <a:endParaRPr lang="en-US" altLang="zh-CN" sz="2800" dirty="0" smtClean="0"/>
          </a:p>
          <a:p>
            <a:endParaRPr lang="en-US" altLang="zh-CN" sz="2800" dirty="0" smtClean="0"/>
          </a:p>
          <a:p>
            <a:endParaRPr lang="zh-CN" altLang="zh-CN" sz="2800" dirty="0"/>
          </a:p>
          <a:p>
            <a:endParaRPr lang="zh-CN" altLang="en-US" dirty="0"/>
          </a:p>
        </p:txBody>
      </p:sp>
    </p:spTree>
    <p:extLst>
      <p:ext uri="{BB962C8B-B14F-4D97-AF65-F5344CB8AC3E}">
        <p14:creationId xmlns:p14="http://schemas.microsoft.com/office/powerpoint/2010/main" val="1361210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404664"/>
            <a:ext cx="8640960" cy="6192688"/>
          </a:xfrm>
        </p:spPr>
        <p:txBody>
          <a:bodyPr>
            <a:normAutofit fontScale="85000" lnSpcReduction="10000"/>
          </a:bodyPr>
          <a:lstStyle/>
          <a:p>
            <a:r>
              <a:rPr lang="en-US" altLang="zh-CN" dirty="0" smtClean="0"/>
              <a:t>3</a:t>
            </a:r>
            <a:r>
              <a:rPr lang="zh-CN" altLang="en-US" dirty="0" smtClean="0"/>
              <a:t>、</a:t>
            </a:r>
            <a:r>
              <a:rPr lang="zh-CN" altLang="en-US" dirty="0"/>
              <a:t>关于联合体资格认定</a:t>
            </a:r>
          </a:p>
          <a:p>
            <a:r>
              <a:rPr lang="zh-CN" altLang="en-US" dirty="0"/>
              <a:t>所谓联合体投标，指的是特定的潜在投标单位为了承揽不适于自己单独承包的工程项目而与其他单位联合，以一个投标人的身份去投标的行为。我国</a:t>
            </a:r>
            <a:r>
              <a:rPr lang="en-US" altLang="zh-CN" dirty="0"/>
              <a:t>《</a:t>
            </a:r>
            <a:r>
              <a:rPr lang="zh-CN" altLang="en-US" dirty="0"/>
              <a:t>招标法</a:t>
            </a:r>
            <a:r>
              <a:rPr lang="en-US" altLang="zh-CN" dirty="0"/>
              <a:t>》</a:t>
            </a:r>
            <a:r>
              <a:rPr lang="zh-CN" altLang="en-US" dirty="0"/>
              <a:t>第三十一条规定，“</a:t>
            </a:r>
            <a:r>
              <a:rPr lang="zh-CN" altLang="en-US" dirty="0">
                <a:solidFill>
                  <a:srgbClr val="FF0000"/>
                </a:solidFill>
                <a:latin typeface="华文楷体" panose="02010600040101010101" pitchFamily="2" charset="-122"/>
                <a:ea typeface="华文楷体" panose="02010600040101010101" pitchFamily="2" charset="-122"/>
              </a:rPr>
              <a:t>两个以上法人或者其他组织可以组成一个联合体，以一个投标人的身份共同投标</a:t>
            </a:r>
            <a:r>
              <a:rPr lang="zh-CN" altLang="en-US" dirty="0"/>
              <a:t>。”联合体投标的现象可以概括为：“协议分工、一个身份、共同签约、连带责任”。联合体资质条件合格与否的基准是分工协议。</a:t>
            </a:r>
            <a:r>
              <a:rPr lang="en-US" altLang="zh-CN" dirty="0"/>
              <a:t>《</a:t>
            </a:r>
            <a:r>
              <a:rPr lang="zh-CN" altLang="en-US" dirty="0"/>
              <a:t>招标法</a:t>
            </a:r>
            <a:r>
              <a:rPr lang="en-US" altLang="zh-CN" dirty="0"/>
              <a:t>》</a:t>
            </a:r>
            <a:r>
              <a:rPr lang="zh-CN" altLang="en-US" dirty="0"/>
              <a:t>第三十一条第二款规定“</a:t>
            </a:r>
            <a:r>
              <a:rPr lang="zh-CN" altLang="en-US" dirty="0">
                <a:solidFill>
                  <a:srgbClr val="FF0000"/>
                </a:solidFill>
                <a:latin typeface="华文楷体" panose="02010600040101010101" pitchFamily="2" charset="-122"/>
                <a:ea typeface="华文楷体" panose="02010600040101010101" pitchFamily="2" charset="-122"/>
              </a:rPr>
              <a:t>联合体各方均应当具备承担招标项目的相应能力”</a:t>
            </a:r>
            <a:r>
              <a:rPr lang="zh-CN" altLang="en-US" dirty="0"/>
              <a:t>其“相应能力”指分工专业任务的能力，不是所有联合体都必须具备所有专业的能力，同理法律规定的“</a:t>
            </a:r>
            <a:r>
              <a:rPr lang="zh-CN" altLang="en-US" dirty="0">
                <a:solidFill>
                  <a:srgbClr val="FF0000"/>
                </a:solidFill>
                <a:latin typeface="华文楷体" panose="02010600040101010101" pitchFamily="2" charset="-122"/>
                <a:ea typeface="华文楷体" panose="02010600040101010101" pitchFamily="2" charset="-122"/>
              </a:rPr>
              <a:t>同一专业的单位组成的联合体，按照资质等级较低的单位确定资质等级</a:t>
            </a:r>
            <a:r>
              <a:rPr lang="zh-CN" altLang="en-US" dirty="0"/>
              <a:t>”，这里“同一专业”也指协议分工的专业。因此，接受在联合体投标的招标文件中，要求投标文件必须附有法律效力的协议分工文件。</a:t>
            </a:r>
          </a:p>
          <a:p>
            <a:endParaRPr lang="zh-CN" altLang="en-US" dirty="0"/>
          </a:p>
        </p:txBody>
      </p:sp>
    </p:spTree>
    <p:extLst>
      <p:ext uri="{BB962C8B-B14F-4D97-AF65-F5344CB8AC3E}">
        <p14:creationId xmlns:p14="http://schemas.microsoft.com/office/powerpoint/2010/main" val="799402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548680"/>
            <a:ext cx="8291264" cy="5904656"/>
          </a:xfrm>
        </p:spPr>
        <p:txBody>
          <a:bodyPr>
            <a:normAutofit fontScale="92500" lnSpcReduction="10000"/>
          </a:bodyPr>
          <a:lstStyle/>
          <a:p>
            <a:r>
              <a:rPr lang="zh-CN" altLang="en-US" sz="3000" dirty="0"/>
              <a:t>依据</a:t>
            </a:r>
            <a:r>
              <a:rPr lang="en-US" altLang="zh-CN" sz="3000" dirty="0"/>
              <a:t>23</a:t>
            </a:r>
            <a:r>
              <a:rPr lang="zh-CN" altLang="en-US" sz="3000" dirty="0"/>
              <a:t>号令的修订，</a:t>
            </a:r>
            <a:r>
              <a:rPr lang="en-US" altLang="zh-CN" sz="3000" dirty="0"/>
              <a:t>30</a:t>
            </a:r>
            <a:r>
              <a:rPr lang="zh-CN" altLang="en-US" sz="3000" dirty="0"/>
              <a:t>号令、</a:t>
            </a:r>
            <a:r>
              <a:rPr lang="en-US" altLang="zh-CN" sz="3000" dirty="0"/>
              <a:t>27</a:t>
            </a:r>
            <a:r>
              <a:rPr lang="zh-CN" altLang="en-US" sz="3000" dirty="0"/>
              <a:t>号令均规定：“</a:t>
            </a:r>
            <a:r>
              <a:rPr lang="zh-CN" altLang="en-US" sz="3000" dirty="0">
                <a:solidFill>
                  <a:srgbClr val="FF0000"/>
                </a:solidFill>
                <a:latin typeface="楷体" panose="02010609060101010101" pitchFamily="49" charset="-122"/>
                <a:ea typeface="楷体" panose="02010609060101010101" pitchFamily="49" charset="-122"/>
              </a:rPr>
              <a:t>联合体中标的，应当指定牵头人或代表，授权其代表所有联合体成员与招标人签订合同，负责整个合同实施阶段的协调工作。但是，需要向招标人提交由所有联合体成员法定代表人签署的授权委托书。</a:t>
            </a:r>
            <a:r>
              <a:rPr lang="zh-CN" altLang="en-US" sz="3000" dirty="0"/>
              <a:t>”</a:t>
            </a:r>
          </a:p>
          <a:p>
            <a:r>
              <a:rPr lang="zh-CN" altLang="en-US" sz="3000" dirty="0"/>
              <a:t>联合体作为一个临时性的组织，不具有法人资格，只能是临时性法人合伙，其签订的合同属于民法通则规定的协作性联营合同。鉴于联合体共同投标一般适用于大型建设项目和结构复杂的建设项目，所以，联合体虽然不是一个法人组织，但是对外投标应以所有组成联合体各方的共同的名义进行，不能以其中一个主体或者两个主体（多个主体的情况下）的名义进行。</a:t>
            </a:r>
          </a:p>
          <a:p>
            <a:endParaRPr lang="zh-CN" altLang="en-US" dirty="0"/>
          </a:p>
        </p:txBody>
      </p:sp>
    </p:spTree>
    <p:extLst>
      <p:ext uri="{BB962C8B-B14F-4D97-AF65-F5344CB8AC3E}">
        <p14:creationId xmlns:p14="http://schemas.microsoft.com/office/powerpoint/2010/main" val="3732061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548680"/>
            <a:ext cx="8291264" cy="5904656"/>
          </a:xfrm>
        </p:spPr>
        <p:txBody>
          <a:bodyPr>
            <a:normAutofit fontScale="85000" lnSpcReduction="10000"/>
          </a:bodyPr>
          <a:lstStyle/>
          <a:p>
            <a:r>
              <a:rPr lang="zh-CN" altLang="zh-CN" dirty="0" smtClean="0"/>
              <a:t>联合</a:t>
            </a:r>
            <a:r>
              <a:rPr lang="zh-CN" altLang="zh-CN" dirty="0"/>
              <a:t>体内部之间的权利、义务、责任的承担等问题需要依据联合体各方订立的合同为依据来进行调整。基于此种特殊性，条例第三十七条第一款规定招标人应当在相关的招标公告、资格预审公告或投标邀请书中载明是否接受联合体投标，这项规定属于条例对招标人补充设置的义务。这些都体现了招投标作为一种民事活动，充分贯彻“契约自由和意思自治”的特点。</a:t>
            </a:r>
          </a:p>
          <a:p>
            <a:r>
              <a:rPr lang="zh-CN" altLang="zh-CN" dirty="0"/>
              <a:t>条例第三十七条第二款规定，如果招标人接收联合体投标并采用资格预审方式时。资格预审的一项内容即是对联合体的组成进行审查，所以</a:t>
            </a:r>
            <a:r>
              <a:rPr lang="zh-CN" altLang="zh-CN" dirty="0">
                <a:solidFill>
                  <a:srgbClr val="FF0000"/>
                </a:solidFill>
              </a:rPr>
              <a:t>联合体应当在提交资格预审申请文件之前组成</a:t>
            </a:r>
            <a:r>
              <a:rPr lang="zh-CN" altLang="zh-CN" dirty="0"/>
              <a:t>。如果资格预审之后，联合体成员发生增减变化势必会对协议分工造成影响和变化，对未来合同履约的资质和能力造成影响，故其投标行为无效</a:t>
            </a:r>
            <a:r>
              <a:rPr lang="zh-CN" altLang="zh-CN" dirty="0" smtClean="0"/>
              <a:t>。</a:t>
            </a:r>
            <a:endParaRPr lang="zh-CN" altLang="zh-CN" dirty="0"/>
          </a:p>
        </p:txBody>
      </p:sp>
    </p:spTree>
    <p:extLst>
      <p:ext uri="{BB962C8B-B14F-4D97-AF65-F5344CB8AC3E}">
        <p14:creationId xmlns:p14="http://schemas.microsoft.com/office/powerpoint/2010/main" val="3604754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836712"/>
            <a:ext cx="8219256" cy="5289451"/>
          </a:xfrm>
        </p:spPr>
        <p:txBody>
          <a:bodyPr>
            <a:normAutofit fontScale="92500" lnSpcReduction="10000"/>
          </a:bodyPr>
          <a:lstStyle/>
          <a:p>
            <a:r>
              <a:rPr lang="zh-CN" altLang="en-US" sz="3000" dirty="0"/>
              <a:t>条例第三十七条第三款</a:t>
            </a:r>
            <a:r>
              <a:rPr lang="zh-CN" altLang="en-US" sz="3000" dirty="0" smtClean="0"/>
              <a:t>规定</a:t>
            </a:r>
            <a:r>
              <a:rPr lang="zh-CN" altLang="en-US" sz="3000" dirty="0"/>
              <a:t>，</a:t>
            </a:r>
            <a:r>
              <a:rPr lang="zh-CN" altLang="en-US" sz="3000" dirty="0" smtClean="0"/>
              <a:t>联合体</a:t>
            </a:r>
            <a:r>
              <a:rPr lang="zh-CN" altLang="en-US" sz="3000" dirty="0"/>
              <a:t>成员在同一项目中不得以自己的名义再参加投标，同时，也不得与其他成员再次组成联合体参加投标活动，其依据的是合伙中“竟业禁止”的原则，所谓“竟业禁止”是指鉴于合伙人入股同行企业必然会给其他合伙人造成影响或损失；为维护合伙人的权益，作为行业惯例对其此种行为要予以禁止的行规。否则，违法投标人如此而可以享有两次投标的机会，对其他投标人显然不公平。因此其投标行为无效。</a:t>
            </a:r>
          </a:p>
          <a:p>
            <a:r>
              <a:rPr lang="zh-CN" altLang="en-US" sz="3000" dirty="0"/>
              <a:t>上述无效同样导致其后环节乃至合同无效的后果和责任。</a:t>
            </a:r>
          </a:p>
          <a:p>
            <a:endParaRPr lang="zh-CN" altLang="en-US" dirty="0"/>
          </a:p>
          <a:p>
            <a:endParaRPr lang="zh-CN" altLang="en-US" dirty="0"/>
          </a:p>
        </p:txBody>
      </p:sp>
    </p:spTree>
    <p:extLst>
      <p:ext uri="{BB962C8B-B14F-4D97-AF65-F5344CB8AC3E}">
        <p14:creationId xmlns:p14="http://schemas.microsoft.com/office/powerpoint/2010/main" val="1504112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404664"/>
            <a:ext cx="8291264" cy="6120680"/>
          </a:xfrm>
        </p:spPr>
        <p:txBody>
          <a:bodyPr>
            <a:normAutofit/>
          </a:bodyPr>
          <a:lstStyle/>
          <a:p>
            <a:r>
              <a:rPr lang="zh-CN" altLang="en-US" dirty="0">
                <a:latin typeface="微软雅黑" panose="020B0503020204020204" pitchFamily="34" charset="-122"/>
                <a:ea typeface="微软雅黑" panose="020B0503020204020204" pitchFamily="34" charset="-122"/>
              </a:rPr>
              <a:t>（四）招标文件的主要内容</a:t>
            </a:r>
          </a:p>
          <a:p>
            <a:r>
              <a:rPr lang="en-US" altLang="zh-CN" sz="2800" dirty="0"/>
              <a:t>1</a:t>
            </a:r>
            <a:r>
              <a:rPr lang="zh-CN" altLang="en-US" sz="2800" dirty="0"/>
              <a:t>、法律法规关于编制招标文本的</a:t>
            </a:r>
            <a:r>
              <a:rPr lang="zh-CN" altLang="en-US" sz="2800" dirty="0" smtClean="0"/>
              <a:t>规定</a:t>
            </a:r>
            <a:r>
              <a:rPr lang="zh-CN" altLang="en-US" sz="2800" dirty="0" smtClean="0">
                <a:latin typeface="+mn-ea"/>
              </a:rPr>
              <a:t>。</a:t>
            </a:r>
            <a:endParaRPr lang="zh-CN" altLang="en-US" sz="2800" dirty="0" smtClean="0">
              <a:latin typeface="+mn-ea"/>
            </a:endParaRPr>
          </a:p>
          <a:p>
            <a:r>
              <a:rPr lang="en-US" altLang="zh-CN" sz="2800" dirty="0" smtClean="0"/>
              <a:t>《</a:t>
            </a:r>
            <a:r>
              <a:rPr lang="zh-CN" altLang="en-US" sz="2800" dirty="0" smtClean="0"/>
              <a:t>招标法</a:t>
            </a:r>
            <a:r>
              <a:rPr lang="en-US" altLang="zh-CN" sz="2800" dirty="0" smtClean="0"/>
              <a:t>》</a:t>
            </a:r>
            <a:r>
              <a:rPr lang="zh-CN" altLang="en-US" sz="2800" dirty="0" smtClean="0"/>
              <a:t>第十九条规定：“</a:t>
            </a:r>
            <a:r>
              <a:rPr lang="zh-CN" altLang="en-US" sz="2800" dirty="0" smtClean="0">
                <a:solidFill>
                  <a:srgbClr val="FF0000"/>
                </a:solidFill>
                <a:latin typeface="华文楷体" panose="02010600040101010101" pitchFamily="2" charset="-122"/>
                <a:ea typeface="华文楷体" panose="02010600040101010101" pitchFamily="2" charset="-122"/>
              </a:rPr>
              <a:t>招标人应当根据招标项目的特点和需要编制招标文件。</a:t>
            </a:r>
            <a:r>
              <a:rPr lang="zh-CN" altLang="en-US" sz="2800" dirty="0" smtClean="0">
                <a:latin typeface="华文楷体" panose="02010600040101010101" pitchFamily="2" charset="-122"/>
                <a:ea typeface="华文楷体" panose="02010600040101010101" pitchFamily="2" charset="-122"/>
              </a:rPr>
              <a:t>招标文件应当包括招标项目的技术要求、对投标人资格审查的标准、投标报价要求和评标标准等所有实质性要求和条件以及拟签订合同的主要条款。 </a:t>
            </a:r>
          </a:p>
          <a:p>
            <a:r>
              <a:rPr lang="zh-CN" altLang="en-US" sz="2800" dirty="0" smtClean="0">
                <a:latin typeface="华文楷体" panose="02010600040101010101" pitchFamily="2" charset="-122"/>
                <a:ea typeface="华文楷体" panose="02010600040101010101" pitchFamily="2" charset="-122"/>
              </a:rPr>
              <a:t>国家</a:t>
            </a:r>
            <a:r>
              <a:rPr lang="zh-CN" altLang="en-US" sz="2800" dirty="0">
                <a:latin typeface="华文楷体" panose="02010600040101010101" pitchFamily="2" charset="-122"/>
                <a:ea typeface="华文楷体" panose="02010600040101010101" pitchFamily="2" charset="-122"/>
              </a:rPr>
              <a:t>对招标项目的技术、标准有规定的，招标人应当按照其规定在招标文件中提出相应要求</a:t>
            </a:r>
            <a:r>
              <a:rPr lang="zh-CN" altLang="en-US"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r>
              <a:rPr lang="zh-CN" altLang="en-US" sz="2800" dirty="0">
                <a:latin typeface="华文楷体" panose="02010600040101010101" pitchFamily="2" charset="-122"/>
                <a:ea typeface="华文楷体" panose="02010600040101010101" pitchFamily="2" charset="-122"/>
              </a:rPr>
              <a:t>招标项目需要划分标段、确定工期的，招标人应当合理划分标段、确定工期，并在招标文件中载明。” </a:t>
            </a:r>
          </a:p>
          <a:p>
            <a:endParaRPr lang="zh-CN" altLang="en-US" sz="28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818097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548680"/>
            <a:ext cx="8496944" cy="6309320"/>
          </a:xfrm>
        </p:spPr>
        <p:txBody>
          <a:bodyPr>
            <a:normAutofit/>
          </a:bodyPr>
          <a:lstStyle/>
          <a:p>
            <a:r>
              <a:rPr lang="zh-CN" altLang="en-US" sz="2800" dirty="0" smtClean="0"/>
              <a:t>条例</a:t>
            </a:r>
            <a:r>
              <a:rPr lang="zh-CN" altLang="en-US" sz="2800" dirty="0"/>
              <a:t>第十五条第三款：</a:t>
            </a:r>
            <a:r>
              <a:rPr lang="zh-CN" altLang="en-US" sz="2800" dirty="0">
                <a:latin typeface="仿宋" panose="02010609060101010101" pitchFamily="49" charset="-122"/>
                <a:ea typeface="仿宋" panose="02010609060101010101" pitchFamily="49" charset="-122"/>
              </a:rPr>
              <a:t>编制依法</a:t>
            </a:r>
            <a:r>
              <a:rPr lang="zh-CN" altLang="en-US" sz="2800" dirty="0">
                <a:solidFill>
                  <a:srgbClr val="FF0000"/>
                </a:solidFill>
                <a:latin typeface="仿宋" panose="02010609060101010101" pitchFamily="49" charset="-122"/>
                <a:ea typeface="仿宋" panose="02010609060101010101" pitchFamily="49" charset="-122"/>
              </a:rPr>
              <a:t>必须进行招标的</a:t>
            </a:r>
            <a:r>
              <a:rPr lang="zh-CN" altLang="en-US" sz="2800" dirty="0">
                <a:latin typeface="仿宋" panose="02010609060101010101" pitchFamily="49" charset="-122"/>
                <a:ea typeface="仿宋" panose="02010609060101010101" pitchFamily="49" charset="-122"/>
              </a:rPr>
              <a:t>项目的资格预审文件和招标文件，</a:t>
            </a:r>
            <a:r>
              <a:rPr lang="zh-CN" altLang="en-US" sz="2800" b="1" dirty="0">
                <a:solidFill>
                  <a:srgbClr val="FF0000"/>
                </a:solidFill>
                <a:latin typeface="仿宋" panose="02010609060101010101" pitchFamily="49" charset="-122"/>
                <a:ea typeface="仿宋" panose="02010609060101010101" pitchFamily="49" charset="-122"/>
              </a:rPr>
              <a:t>应当使用国务院发展改革部门会同有关行政监督部门制定的标准文本。</a:t>
            </a:r>
          </a:p>
          <a:p>
            <a:r>
              <a:rPr lang="zh-CN" altLang="en-US" sz="2800" dirty="0"/>
              <a:t>条例第二十五条规定：“</a:t>
            </a:r>
            <a:r>
              <a:rPr lang="zh-CN" altLang="en-US" sz="2800" dirty="0">
                <a:solidFill>
                  <a:srgbClr val="FF0000"/>
                </a:solidFill>
                <a:latin typeface="仿宋" panose="02010609060101010101" pitchFamily="49" charset="-122"/>
                <a:ea typeface="仿宋" panose="02010609060101010101" pitchFamily="49" charset="-122"/>
              </a:rPr>
              <a:t>招标人应当在招标文件中载明投标有效期。投标有效期从提交投标文件的截止之日起算。</a:t>
            </a:r>
            <a:r>
              <a:rPr lang="zh-CN" altLang="en-US" sz="2800" dirty="0" smtClean="0">
                <a:solidFill>
                  <a:srgbClr val="FF0000"/>
                </a:solidFill>
                <a:latin typeface="仿宋" panose="02010609060101010101" pitchFamily="49" charset="-122"/>
                <a:ea typeface="仿宋" panose="02010609060101010101" pitchFamily="49" charset="-122"/>
              </a:rPr>
              <a:t>”</a:t>
            </a:r>
            <a:endParaRPr lang="en-US" altLang="zh-CN" sz="2800" dirty="0" smtClean="0">
              <a:solidFill>
                <a:srgbClr val="FF0000"/>
              </a:solidFill>
              <a:latin typeface="仿宋" panose="02010609060101010101" pitchFamily="49" charset="-122"/>
              <a:ea typeface="仿宋" panose="02010609060101010101" pitchFamily="49" charset="-122"/>
            </a:endParaRPr>
          </a:p>
          <a:p>
            <a:r>
              <a:rPr lang="zh-CN" altLang="en-US" sz="2800" dirty="0"/>
              <a:t>同时，对招标人编制的招标文件的内容违反法律、行政法规的强制性规定，违反公开、公平、公正和诚实信用原则，影响潜在投标人投标的行为，条例第二十三条明确规定，</a:t>
            </a:r>
            <a:r>
              <a:rPr lang="zh-CN" altLang="en-US" sz="2800" dirty="0">
                <a:latin typeface="仿宋" panose="02010609060101010101" pitchFamily="49" charset="-122"/>
                <a:ea typeface="仿宋" panose="02010609060101010101" pitchFamily="49" charset="-122"/>
              </a:rPr>
              <a:t>依法必须招标的项目招标文本应当修改后重新招标。相关部门规章进一步要求，招标人在分析招标失败的原因并采取相应措施后，依法重新招标</a:t>
            </a:r>
            <a:r>
              <a:rPr lang="zh-CN" altLang="en-US" sz="2800" dirty="0" smtClean="0">
                <a:latin typeface="仿宋" panose="02010609060101010101" pitchFamily="49" charset="-122"/>
                <a:ea typeface="仿宋" panose="02010609060101010101" pitchFamily="49" charset="-122"/>
              </a:rPr>
              <a:t>。</a:t>
            </a:r>
            <a:endParaRPr lang="zh-CN" altLang="en-US" sz="2800" dirty="0"/>
          </a:p>
          <a:p>
            <a:endParaRPr lang="zh-CN" altLang="en-US" dirty="0"/>
          </a:p>
        </p:txBody>
      </p:sp>
    </p:spTree>
    <p:extLst>
      <p:ext uri="{BB962C8B-B14F-4D97-AF65-F5344CB8AC3E}">
        <p14:creationId xmlns:p14="http://schemas.microsoft.com/office/powerpoint/2010/main" val="920922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332656"/>
            <a:ext cx="8496944" cy="6264696"/>
          </a:xfrm>
        </p:spPr>
        <p:txBody>
          <a:bodyPr>
            <a:normAutofit fontScale="85000" lnSpcReduction="20000"/>
          </a:bodyPr>
          <a:lstStyle/>
          <a:p>
            <a:r>
              <a:rPr lang="en-US" altLang="zh-CN" b="1" dirty="0"/>
              <a:t>2</a:t>
            </a:r>
            <a:r>
              <a:rPr lang="zh-CN" altLang="zh-CN" b="1" dirty="0"/>
              <a:t>、招标文件的内容</a:t>
            </a:r>
            <a:endParaRPr lang="zh-CN" altLang="zh-CN" dirty="0"/>
          </a:p>
          <a:p>
            <a:r>
              <a:rPr lang="zh-CN" altLang="zh-CN" dirty="0"/>
              <a:t>为了考察招标师对招标文件内容的理解和编制技能的要求，</a:t>
            </a:r>
            <a:r>
              <a:rPr lang="en-US" altLang="zh-CN" dirty="0"/>
              <a:t>2009</a:t>
            </a:r>
            <a:r>
              <a:rPr lang="zh-CN" altLang="zh-CN" dirty="0"/>
              <a:t>年全国招标师职业水平考试《招标采购专业实务》科目试题中案例分析第</a:t>
            </a:r>
            <a:r>
              <a:rPr lang="en-US" altLang="zh-CN" dirty="0"/>
              <a:t>3</a:t>
            </a:r>
            <a:r>
              <a:rPr lang="zh-CN" altLang="zh-CN" dirty="0"/>
              <a:t>题如下：</a:t>
            </a:r>
          </a:p>
          <a:p>
            <a:r>
              <a:rPr lang="zh-CN" altLang="zh-CN" dirty="0"/>
              <a:t>“</a:t>
            </a:r>
            <a:r>
              <a:rPr lang="zh-CN" altLang="zh-CN" dirty="0">
                <a:latin typeface="华文楷体" panose="02010600040101010101" pitchFamily="2" charset="-122"/>
                <a:ea typeface="华文楷体" panose="02010600040101010101" pitchFamily="2" charset="-122"/>
              </a:rPr>
              <a:t>招标代理机构应在招标文件的哪些组成内容中体现招标人尽可能缩短工期的要求，并如何具体设置要求。”</a:t>
            </a:r>
          </a:p>
          <a:p>
            <a:r>
              <a:rPr lang="zh-CN" altLang="zh-CN" dirty="0"/>
              <a:t>正确答案是：“招标代理机构应在招标文件的投标人须知、评标办法和合同内容中体现招标人尽可能缩短工期的要求。</a:t>
            </a:r>
          </a:p>
          <a:p>
            <a:r>
              <a:rPr lang="zh-CN" altLang="zh-CN" dirty="0"/>
              <a:t>具体设置要求：</a:t>
            </a:r>
          </a:p>
          <a:p>
            <a:pPr marL="0" indent="0">
              <a:buNone/>
            </a:pPr>
            <a:r>
              <a:rPr lang="zh-CN" altLang="en-US" dirty="0" smtClean="0"/>
              <a:t>（</a:t>
            </a:r>
            <a:r>
              <a:rPr lang="en-US" altLang="zh-CN" dirty="0" smtClean="0"/>
              <a:t>1</a:t>
            </a:r>
            <a:r>
              <a:rPr lang="zh-CN" altLang="en-US" dirty="0" smtClean="0"/>
              <a:t>）</a:t>
            </a:r>
            <a:r>
              <a:rPr lang="zh-CN" altLang="zh-CN" dirty="0" smtClean="0"/>
              <a:t>在</a:t>
            </a:r>
            <a:r>
              <a:rPr lang="zh-CN" altLang="zh-CN" dirty="0"/>
              <a:t>投标人须知中说明计划工期在项目中的重要性，对工期要求警示投标人注意。</a:t>
            </a:r>
          </a:p>
          <a:p>
            <a:pPr marL="0" indent="0">
              <a:buNone/>
            </a:pPr>
            <a:r>
              <a:rPr lang="zh-CN" altLang="en-US" dirty="0" smtClean="0"/>
              <a:t>（</a:t>
            </a:r>
            <a:r>
              <a:rPr lang="en-US" altLang="zh-CN" dirty="0" smtClean="0"/>
              <a:t>2</a:t>
            </a:r>
            <a:r>
              <a:rPr lang="zh-CN" altLang="en-US" dirty="0" smtClean="0"/>
              <a:t>）</a:t>
            </a:r>
            <a:r>
              <a:rPr lang="zh-CN" altLang="zh-CN" dirty="0" smtClean="0"/>
              <a:t>在</a:t>
            </a:r>
            <a:r>
              <a:rPr lang="zh-CN" altLang="zh-CN" dirty="0"/>
              <a:t>评标办法中设置工期提前的评标优惠办法，对工期评价的权值、权重适当倾斜，工期超出计划工期的不予评标。</a:t>
            </a:r>
          </a:p>
          <a:p>
            <a:pPr marL="0" indent="0">
              <a:buNone/>
            </a:pPr>
            <a:r>
              <a:rPr lang="zh-CN" altLang="zh-CN" dirty="0"/>
              <a:t>（</a:t>
            </a:r>
            <a:r>
              <a:rPr lang="en-US" altLang="zh-CN" dirty="0"/>
              <a:t>3</a:t>
            </a:r>
            <a:r>
              <a:rPr lang="zh-CN" altLang="zh-CN" dirty="0"/>
              <a:t>）在合同商务条款中设置履约奖罚条款。</a:t>
            </a:r>
            <a:r>
              <a:rPr lang="en-US" altLang="zh-CN" dirty="0"/>
              <a:t>”</a:t>
            </a:r>
            <a:endParaRPr lang="zh-CN" altLang="zh-CN" dirty="0"/>
          </a:p>
          <a:p>
            <a:endParaRPr lang="zh-CN" altLang="en-US" dirty="0"/>
          </a:p>
        </p:txBody>
      </p:sp>
    </p:spTree>
    <p:extLst>
      <p:ext uri="{BB962C8B-B14F-4D97-AF65-F5344CB8AC3E}">
        <p14:creationId xmlns:p14="http://schemas.microsoft.com/office/powerpoint/2010/main" val="21633117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332656"/>
            <a:ext cx="8435280" cy="6408712"/>
          </a:xfrm>
        </p:spPr>
        <p:txBody>
          <a:bodyPr>
            <a:normAutofit fontScale="92500"/>
          </a:bodyPr>
          <a:lstStyle/>
          <a:p>
            <a:r>
              <a:rPr lang="zh-CN" altLang="zh-CN" sz="3000" dirty="0"/>
              <a:t>综合上述，招标文件一般由</a:t>
            </a:r>
            <a:r>
              <a:rPr lang="en-US" altLang="zh-CN" sz="3000" dirty="0"/>
              <a:t>6</a:t>
            </a:r>
            <a:r>
              <a:rPr lang="zh-CN" altLang="zh-CN" sz="3000" dirty="0"/>
              <a:t>部分组成即，</a:t>
            </a:r>
          </a:p>
          <a:p>
            <a:r>
              <a:rPr lang="zh-CN" altLang="zh-CN" sz="3000" dirty="0"/>
              <a:t>（</a:t>
            </a:r>
            <a:r>
              <a:rPr lang="en-US" altLang="zh-CN" sz="3000" dirty="0"/>
              <a:t>1</a:t>
            </a:r>
            <a:r>
              <a:rPr lang="zh-CN" altLang="zh-CN" sz="3000" dirty="0"/>
              <a:t>）招标公告（资格预审公告）或投标邀请书；</a:t>
            </a:r>
          </a:p>
          <a:p>
            <a:r>
              <a:rPr lang="zh-CN" altLang="zh-CN" sz="3000" dirty="0"/>
              <a:t>（</a:t>
            </a:r>
            <a:r>
              <a:rPr lang="en-US" altLang="zh-CN" sz="3000" dirty="0"/>
              <a:t>2</a:t>
            </a:r>
            <a:r>
              <a:rPr lang="zh-CN" altLang="zh-CN" sz="3000" dirty="0"/>
              <a:t>）</a:t>
            </a:r>
            <a:r>
              <a:rPr lang="zh-CN" altLang="zh-CN" sz="3000" dirty="0" smtClean="0"/>
              <a:t>投标人须知</a:t>
            </a:r>
            <a:r>
              <a:rPr lang="en-US" altLang="zh-CN" sz="3000" dirty="0" smtClean="0"/>
              <a:t>   </a:t>
            </a:r>
            <a:r>
              <a:rPr lang="zh-CN" altLang="zh-CN" sz="3000" dirty="0" smtClean="0"/>
              <a:t>（</a:t>
            </a:r>
            <a:r>
              <a:rPr lang="en-US" altLang="zh-CN" sz="3000" dirty="0"/>
              <a:t>3</a:t>
            </a:r>
            <a:r>
              <a:rPr lang="zh-CN" altLang="zh-CN" sz="3000" dirty="0"/>
              <a:t>）评标办法</a:t>
            </a:r>
          </a:p>
          <a:p>
            <a:r>
              <a:rPr lang="zh-CN" altLang="zh-CN" sz="3000" dirty="0"/>
              <a:t>（</a:t>
            </a:r>
            <a:r>
              <a:rPr lang="en-US" altLang="zh-CN" sz="3000" dirty="0"/>
              <a:t>4</a:t>
            </a:r>
            <a:r>
              <a:rPr lang="zh-CN" altLang="zh-CN" sz="3000" dirty="0"/>
              <a:t>）合同</a:t>
            </a:r>
            <a:r>
              <a:rPr lang="zh-CN" altLang="zh-CN" sz="3000" dirty="0" smtClean="0"/>
              <a:t>条款</a:t>
            </a:r>
            <a:r>
              <a:rPr lang="en-US" altLang="zh-CN" sz="3000" dirty="0" smtClean="0"/>
              <a:t>        </a:t>
            </a:r>
            <a:r>
              <a:rPr lang="zh-CN" altLang="zh-CN" sz="3000" dirty="0" smtClean="0"/>
              <a:t>（</a:t>
            </a:r>
            <a:r>
              <a:rPr lang="en-US" altLang="zh-CN" sz="3000" dirty="0"/>
              <a:t>5</a:t>
            </a:r>
            <a:r>
              <a:rPr lang="zh-CN" altLang="zh-CN" sz="3000" dirty="0"/>
              <a:t>）技术</a:t>
            </a:r>
            <a:r>
              <a:rPr lang="zh-CN" altLang="zh-CN" sz="3000" dirty="0" smtClean="0"/>
              <a:t>条件（</a:t>
            </a:r>
            <a:r>
              <a:rPr lang="en-US" altLang="zh-CN" sz="3000" dirty="0"/>
              <a:t>6</a:t>
            </a:r>
            <a:r>
              <a:rPr lang="zh-CN" altLang="zh-CN" sz="3000" dirty="0"/>
              <a:t>）文件格式</a:t>
            </a:r>
          </a:p>
          <a:p>
            <a:r>
              <a:rPr lang="zh-CN" altLang="zh-CN" sz="3000" dirty="0"/>
              <a:t>上述内容中，公告和邀请是招标人的要约邀请，是投标人要约的程序依据。投标人须知、评标办法和合同条款这三部分构成了本项目招标的具体的游戏规则；技术条件主要是对采购标的之具体表述；文件格式是招标刚性程序属性的必然要求。依照招标项目不同，招标文件中的技术条件和文件格式也有所不同，如施工招标文件中的技术条件分为工程量清单、技术条款、设计图纸等构成招标文件四卷八章</a:t>
            </a:r>
            <a:r>
              <a:rPr lang="zh-CN" altLang="zh-CN" sz="3000" dirty="0" smtClean="0"/>
              <a:t>。</a:t>
            </a:r>
            <a:r>
              <a:rPr lang="zh-CN" altLang="en-US" sz="3000" dirty="0" smtClean="0">
                <a:solidFill>
                  <a:srgbClr val="FF0000"/>
                </a:solidFill>
              </a:rPr>
              <a:t>本次颁布的五个文件直接分为三卷六章</a:t>
            </a:r>
            <a:r>
              <a:rPr lang="zh-CN" altLang="en-US" sz="3000" dirty="0">
                <a:solidFill>
                  <a:srgbClr val="FF0000"/>
                </a:solidFill>
              </a:rPr>
              <a:t>。</a:t>
            </a:r>
            <a:endParaRPr lang="zh-CN" altLang="zh-CN" sz="3000" dirty="0">
              <a:solidFill>
                <a:srgbClr val="FF0000"/>
              </a:solidFill>
            </a:endParaRPr>
          </a:p>
          <a:p>
            <a:endParaRPr lang="zh-CN" altLang="en-US" dirty="0"/>
          </a:p>
        </p:txBody>
      </p:sp>
    </p:spTree>
    <p:extLst>
      <p:ext uri="{BB962C8B-B14F-4D97-AF65-F5344CB8AC3E}">
        <p14:creationId xmlns:p14="http://schemas.microsoft.com/office/powerpoint/2010/main" val="3134878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76672"/>
            <a:ext cx="8219256" cy="5649491"/>
          </a:xfrm>
        </p:spPr>
        <p:txBody>
          <a:bodyPr/>
          <a:lstStyle/>
          <a:p>
            <a:r>
              <a:rPr lang="zh-CN" altLang="en-US" sz="2800" dirty="0" smtClean="0">
                <a:solidFill>
                  <a:srgbClr val="FF0000"/>
                </a:solidFill>
                <a:latin typeface="微软雅黑" panose="020B0503020204020204" pitchFamily="34" charset="-122"/>
                <a:ea typeface="微软雅黑" panose="020B0503020204020204" pitchFamily="34" charset="-122"/>
              </a:rPr>
              <a:t>四、</a:t>
            </a:r>
            <a:r>
              <a:rPr lang="zh-CN" altLang="en-US" sz="2800" dirty="0">
                <a:solidFill>
                  <a:srgbClr val="FF0000"/>
                </a:solidFill>
                <a:latin typeface="微软雅黑" panose="020B0503020204020204" pitchFamily="34" charset="-122"/>
                <a:ea typeface="微软雅黑" panose="020B0503020204020204" pitchFamily="34" charset="-122"/>
              </a:rPr>
              <a:t>设备和材料标准文件的解析</a:t>
            </a:r>
          </a:p>
          <a:p>
            <a:r>
              <a:rPr lang="zh-CN" altLang="en-US" sz="2800" dirty="0" smtClean="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一）</a:t>
            </a:r>
            <a:r>
              <a:rPr lang="zh-CN" altLang="en-US" sz="2800" dirty="0" smtClean="0">
                <a:latin typeface="微软雅黑" panose="020B0503020204020204" pitchFamily="34" charset="-122"/>
                <a:ea typeface="微软雅黑" panose="020B0503020204020204" pitchFamily="34" charset="-122"/>
              </a:rPr>
              <a:t>投标人须知</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（二）评标</a:t>
            </a:r>
            <a:r>
              <a:rPr lang="zh-CN" altLang="en-US" sz="2800" dirty="0" smtClean="0">
                <a:latin typeface="微软雅黑" panose="020B0503020204020204" pitchFamily="34" charset="-122"/>
                <a:ea typeface="微软雅黑" panose="020B0503020204020204" pitchFamily="34" charset="-122"/>
              </a:rPr>
              <a:t>办法</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（三）通用合同</a:t>
            </a:r>
            <a:r>
              <a:rPr lang="zh-CN" altLang="en-US" sz="2800" dirty="0" smtClean="0">
                <a:latin typeface="微软雅黑" panose="020B0503020204020204" pitchFamily="34" charset="-122"/>
                <a:ea typeface="微软雅黑" panose="020B0503020204020204" pitchFamily="34" charset="-122"/>
              </a:rPr>
              <a:t>条款</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smtClean="0">
                <a:solidFill>
                  <a:srgbClr val="FF0000"/>
                </a:solidFill>
                <a:latin typeface="微软雅黑" panose="020B0503020204020204" pitchFamily="34" charset="-122"/>
                <a:ea typeface="微软雅黑" panose="020B0503020204020204" pitchFamily="34" charset="-122"/>
              </a:rPr>
              <a:t>五、</a:t>
            </a:r>
            <a:r>
              <a:rPr lang="zh-CN" altLang="en-US" sz="2800" dirty="0">
                <a:solidFill>
                  <a:srgbClr val="FF0000"/>
                </a:solidFill>
                <a:latin typeface="微软雅黑" panose="020B0503020204020204" pitchFamily="34" charset="-122"/>
                <a:ea typeface="微软雅黑" panose="020B0503020204020204" pitchFamily="34" charset="-122"/>
              </a:rPr>
              <a:t>勘察、设计、监理标准文件的</a:t>
            </a:r>
            <a:r>
              <a:rPr lang="zh-CN" altLang="en-US" sz="2800" dirty="0" smtClean="0">
                <a:solidFill>
                  <a:srgbClr val="FF0000"/>
                </a:solidFill>
                <a:latin typeface="微软雅黑" panose="020B0503020204020204" pitchFamily="34" charset="-122"/>
                <a:ea typeface="微软雅黑" panose="020B0503020204020204" pitchFamily="34" charset="-122"/>
              </a:rPr>
              <a:t>解析</a:t>
            </a:r>
            <a:endParaRPr lang="en-US" altLang="zh-CN" sz="2800" dirty="0" smtClean="0">
              <a:solidFill>
                <a:srgbClr val="FF0000"/>
              </a:solidFill>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（一）投标人须知</a:t>
            </a:r>
            <a:endParaRPr lang="en-US" altLang="zh-CN" sz="2800"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（二）评标办法</a:t>
            </a:r>
            <a:endParaRPr lang="en-US" altLang="zh-CN" sz="2800"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（三）通用合同条款</a:t>
            </a:r>
            <a:endParaRPr lang="en-US" altLang="zh-CN" sz="2800" dirty="0">
              <a:latin typeface="微软雅黑" panose="020B0503020204020204" pitchFamily="34" charset="-122"/>
              <a:ea typeface="微软雅黑" panose="020B0503020204020204" pitchFamily="34" charset="-122"/>
            </a:endParaRPr>
          </a:p>
          <a:p>
            <a:endParaRPr lang="zh-CN" altLang="en-US" sz="2800" dirty="0">
              <a:solidFill>
                <a:srgbClr val="FF0000"/>
              </a:solidFill>
              <a:latin typeface="微软雅黑" panose="020B0503020204020204" pitchFamily="34" charset="-122"/>
              <a:ea typeface="微软雅黑" panose="020B0503020204020204" pitchFamily="34" charset="-122"/>
            </a:endParaRPr>
          </a:p>
          <a:p>
            <a:endParaRPr lang="zh-CN" altLang="en-US" sz="2800" dirty="0">
              <a:latin typeface="微软雅黑" panose="020B0503020204020204" pitchFamily="34" charset="-122"/>
              <a:ea typeface="微软雅黑" panose="020B0503020204020204" pitchFamily="34" charset="-122"/>
            </a:endParaRPr>
          </a:p>
          <a:p>
            <a:endParaRPr lang="en-US" altLang="zh-CN" sz="2800" dirty="0">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413144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76672"/>
            <a:ext cx="8219256" cy="5649491"/>
          </a:xfrm>
        </p:spPr>
        <p:txBody>
          <a:bodyPr>
            <a:normAutofit/>
          </a:bodyPr>
          <a:lstStyle/>
          <a:p>
            <a:r>
              <a:rPr lang="en-US" altLang="zh-CN" sz="2800" dirty="0"/>
              <a:t>3</a:t>
            </a:r>
            <a:r>
              <a:rPr lang="zh-CN" altLang="en-US" sz="2800" dirty="0"/>
              <a:t>、关于标准文件体系</a:t>
            </a:r>
          </a:p>
          <a:p>
            <a:r>
              <a:rPr lang="zh-CN" altLang="en-US" sz="2800" dirty="0"/>
              <a:t>合同是招标文件的重要组成部分，关系到项目的成败和当事人的核心利益。因此，国际咨询工程师联合会（</a:t>
            </a:r>
            <a:r>
              <a:rPr lang="en-US" altLang="zh-CN" sz="2800" dirty="0"/>
              <a:t>FIDIC</a:t>
            </a:r>
            <a:r>
              <a:rPr lang="zh-CN" altLang="en-US" sz="2800" dirty="0"/>
              <a:t>）对关系到合同文件编制的工作非常重视，不断推出各种类别的</a:t>
            </a:r>
            <a:r>
              <a:rPr lang="en-US" altLang="zh-CN" sz="2800" dirty="0"/>
              <a:t>FIDIC</a:t>
            </a:r>
            <a:r>
              <a:rPr lang="zh-CN" altLang="en-US" sz="2800" dirty="0"/>
              <a:t>合同版本，俗称彩色工程供世界各国工程界选用。如红皮书（</a:t>
            </a:r>
            <a:r>
              <a:rPr lang="en-US" altLang="zh-CN" sz="2800" dirty="0"/>
              <a:t>CONC</a:t>
            </a:r>
            <a:r>
              <a:rPr lang="zh-CN" altLang="en-US" sz="2800" dirty="0"/>
              <a:t>）是国际工程施工的标准文件，灰皮书（</a:t>
            </a:r>
            <a:r>
              <a:rPr lang="en-US" altLang="zh-CN" sz="2800" dirty="0"/>
              <a:t>EPC/T</a:t>
            </a:r>
            <a:r>
              <a:rPr lang="zh-CN" altLang="en-US" sz="2800" dirty="0"/>
              <a:t>）是总承包合同文件等。</a:t>
            </a:r>
          </a:p>
          <a:p>
            <a:r>
              <a:rPr lang="zh-CN" altLang="en-US" sz="2800" dirty="0"/>
              <a:t>（</a:t>
            </a:r>
            <a:r>
              <a:rPr lang="en-US" altLang="zh-CN" sz="2800" dirty="0"/>
              <a:t>1</a:t>
            </a:r>
            <a:r>
              <a:rPr lang="zh-CN" altLang="en-US" sz="2800" dirty="0"/>
              <a:t>）招标标准文本体系</a:t>
            </a:r>
          </a:p>
          <a:p>
            <a:r>
              <a:rPr lang="zh-CN" altLang="en-US" sz="2800" dirty="0"/>
              <a:t>借鉴国际经验参照</a:t>
            </a:r>
            <a:r>
              <a:rPr lang="en-US" altLang="zh-CN" sz="2800" dirty="0"/>
              <a:t>FIDIC</a:t>
            </a:r>
            <a:r>
              <a:rPr lang="zh-CN" altLang="en-US" sz="2800" dirty="0"/>
              <a:t>合同结合我国实际，我国招标标准文本的体系如</a:t>
            </a:r>
            <a:r>
              <a:rPr lang="zh-CN" altLang="en-US" sz="2800" dirty="0" smtClean="0"/>
              <a:t>图</a:t>
            </a:r>
            <a:r>
              <a:rPr lang="en-US" altLang="zh-CN" sz="2800" dirty="0" smtClean="0"/>
              <a:t> 1-1</a:t>
            </a:r>
            <a:endParaRPr lang="en-US" altLang="zh-CN" sz="2800" dirty="0"/>
          </a:p>
          <a:p>
            <a:endParaRPr lang="zh-CN" altLang="en-US" dirty="0"/>
          </a:p>
        </p:txBody>
      </p:sp>
    </p:spTree>
    <p:extLst>
      <p:ext uri="{BB962C8B-B14F-4D97-AF65-F5344CB8AC3E}">
        <p14:creationId xmlns:p14="http://schemas.microsoft.com/office/powerpoint/2010/main" val="2402591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030166" cy="568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33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76672"/>
            <a:ext cx="8219256" cy="5649491"/>
          </a:xfrm>
        </p:spPr>
        <p:txBody>
          <a:bodyPr>
            <a:normAutofit fontScale="85000" lnSpcReduction="10000"/>
          </a:bodyPr>
          <a:lstStyle/>
          <a:p>
            <a:r>
              <a:rPr lang="zh-CN" altLang="en-US" dirty="0"/>
              <a:t>（</a:t>
            </a:r>
            <a:r>
              <a:rPr lang="en-US" altLang="zh-CN" dirty="0"/>
              <a:t>2</a:t>
            </a:r>
            <a:r>
              <a:rPr lang="zh-CN" altLang="en-US" dirty="0" smtClean="0"/>
              <a:t>）各类标准招标文件</a:t>
            </a:r>
            <a:r>
              <a:rPr lang="zh-CN" altLang="en-US" dirty="0"/>
              <a:t>（以下简称标准文件）不同</a:t>
            </a:r>
            <a:r>
              <a:rPr lang="zh-CN" altLang="en-US" dirty="0" smtClean="0"/>
              <a:t>章节体现的的</a:t>
            </a:r>
            <a:r>
              <a:rPr lang="zh-CN" altLang="en-US" dirty="0">
                <a:solidFill>
                  <a:srgbClr val="FF0000"/>
                </a:solidFill>
              </a:rPr>
              <a:t>强制性、</a:t>
            </a:r>
            <a:r>
              <a:rPr lang="zh-CN" altLang="en-US" dirty="0">
                <a:solidFill>
                  <a:srgbClr val="00B050"/>
                </a:solidFill>
              </a:rPr>
              <a:t>推荐性</a:t>
            </a:r>
            <a:r>
              <a:rPr lang="zh-CN" altLang="en-US" dirty="0">
                <a:solidFill>
                  <a:srgbClr val="FF0000"/>
                </a:solidFill>
              </a:rPr>
              <a:t>和</a:t>
            </a:r>
            <a:r>
              <a:rPr lang="zh-CN" altLang="en-US" dirty="0">
                <a:solidFill>
                  <a:srgbClr val="C00000"/>
                </a:solidFill>
              </a:rPr>
              <a:t>示范性</a:t>
            </a:r>
          </a:p>
          <a:p>
            <a:r>
              <a:rPr lang="zh-CN" altLang="en-US" dirty="0"/>
              <a:t>标准文件四卷八章，依据强制力的不同可分为三种情况：如在</a:t>
            </a:r>
            <a:r>
              <a:rPr lang="en-US" altLang="zh-CN" dirty="0"/>
              <a:t>《</a:t>
            </a:r>
            <a:r>
              <a:rPr lang="zh-CN" altLang="en-US" dirty="0"/>
              <a:t>住房建筑和市政工程标准施工招标文件</a:t>
            </a:r>
            <a:r>
              <a:rPr lang="en-US" altLang="zh-CN" dirty="0"/>
              <a:t>》</a:t>
            </a:r>
            <a:r>
              <a:rPr lang="zh-CN" altLang="en-US" dirty="0"/>
              <a:t>中，</a:t>
            </a:r>
          </a:p>
          <a:p>
            <a:r>
              <a:rPr lang="zh-CN" altLang="en-US" dirty="0">
                <a:solidFill>
                  <a:srgbClr val="FF0000"/>
                </a:solidFill>
              </a:rPr>
              <a:t>一是应不加修改地直接引用的内容。</a:t>
            </a:r>
            <a:r>
              <a:rPr lang="zh-CN" altLang="en-US" dirty="0"/>
              <a:t>由三部分构成：</a:t>
            </a:r>
          </a:p>
          <a:p>
            <a:r>
              <a:rPr lang="en-US" altLang="zh-CN" dirty="0"/>
              <a:t>1</a:t>
            </a:r>
            <a:r>
              <a:rPr lang="zh-CN" altLang="en-US" dirty="0"/>
              <a:t>）标准文件中规定为“不加修改地直接引用”的内容；</a:t>
            </a:r>
          </a:p>
          <a:p>
            <a:r>
              <a:rPr lang="en-US" altLang="zh-CN" dirty="0"/>
              <a:t>2</a:t>
            </a:r>
            <a:r>
              <a:rPr lang="zh-CN" altLang="en-US" dirty="0"/>
              <a:t>）行业文件补充增加的内容，如，“投标人须知”前附表的补充条款、专用合同条款等中除设置的填写空格以外的其他内容；</a:t>
            </a:r>
          </a:p>
          <a:p>
            <a:r>
              <a:rPr lang="en-US" altLang="zh-CN" dirty="0"/>
              <a:t>3</a:t>
            </a:r>
            <a:r>
              <a:rPr lang="zh-CN" altLang="en-US" dirty="0"/>
              <a:t>）行业标准文件体例衔接方面的处理。如第七章“一般要求”不可少，专用条款</a:t>
            </a:r>
            <a:r>
              <a:rPr lang="en-US" altLang="zh-CN" dirty="0"/>
              <a:t>2.3</a:t>
            </a:r>
            <a:r>
              <a:rPr lang="zh-CN" altLang="en-US" dirty="0"/>
              <a:t>有引用；</a:t>
            </a:r>
          </a:p>
          <a:p>
            <a:endParaRPr lang="zh-CN" altLang="en-US" dirty="0"/>
          </a:p>
        </p:txBody>
      </p:sp>
    </p:spTree>
    <p:extLst>
      <p:ext uri="{BB962C8B-B14F-4D97-AF65-F5344CB8AC3E}">
        <p14:creationId xmlns:p14="http://schemas.microsoft.com/office/powerpoint/2010/main" val="37598495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620688"/>
            <a:ext cx="8291264" cy="5832648"/>
          </a:xfrm>
        </p:spPr>
        <p:txBody>
          <a:bodyPr>
            <a:normAutofit/>
          </a:bodyPr>
          <a:lstStyle/>
          <a:p>
            <a:r>
              <a:rPr lang="zh-CN" altLang="en-US" sz="2800" dirty="0">
                <a:solidFill>
                  <a:srgbClr val="00B050"/>
                </a:solidFill>
              </a:rPr>
              <a:t>二是提倡不加修改地加以引用的内容</a:t>
            </a:r>
            <a:r>
              <a:rPr lang="zh-CN" altLang="en-US" sz="2800" dirty="0"/>
              <a:t>。如：“工程量清单”说明除填写空格以外的内容，</a:t>
            </a:r>
            <a:r>
              <a:rPr lang="zh-CN" altLang="en-US" sz="2800" dirty="0" smtClean="0"/>
              <a:t>是</a:t>
            </a:r>
            <a:r>
              <a:rPr lang="en-US" altLang="zh-CN" sz="2800" dirty="0" smtClean="0"/>
              <a:t>13</a:t>
            </a:r>
            <a:r>
              <a:rPr lang="zh-CN" altLang="en-US" sz="2800" dirty="0" smtClean="0"/>
              <a:t>计价</a:t>
            </a:r>
            <a:r>
              <a:rPr lang="zh-CN" altLang="en-US" sz="2800" dirty="0"/>
              <a:t>规范与标准文件紧密衔接的成果，不提倡修改；“技术标准和要求”的内容是行业标准文件整个体系不可或缺的组成部分，其中的大部分内容甚至有合同条款的作用如进一步细化的条款、内容较细的计日工。</a:t>
            </a:r>
          </a:p>
          <a:p>
            <a:r>
              <a:rPr lang="zh-CN" altLang="en-US" sz="2800" dirty="0">
                <a:solidFill>
                  <a:srgbClr val="C00000"/>
                </a:solidFill>
              </a:rPr>
              <a:t>三是示范性参考内容。</a:t>
            </a:r>
            <a:r>
              <a:rPr lang="zh-CN" altLang="en-US" sz="2800" dirty="0"/>
              <a:t>如：评标办法的附件和附表、合同附件格式、投标文件格式等</a:t>
            </a:r>
            <a:r>
              <a:rPr lang="zh-CN" altLang="en-US" sz="2800" dirty="0" smtClean="0"/>
              <a:t>。</a:t>
            </a:r>
            <a:endParaRPr lang="en-US" altLang="zh-CN" sz="2800" dirty="0" smtClean="0"/>
          </a:p>
          <a:p>
            <a:r>
              <a:rPr lang="zh-CN" altLang="en-US" sz="2800" dirty="0"/>
              <a:t>本</a:t>
            </a:r>
            <a:r>
              <a:rPr lang="zh-CN" altLang="en-US" sz="2800" dirty="0" smtClean="0"/>
              <a:t>次颁布的五个标准文件都是三卷六章，第一卷包括公告、投标人须知、评标办法和通用条款四章；第二卷供货或服务需求（第五章）；第三卷投标文件格式要求（第六章）。</a:t>
            </a:r>
            <a:endParaRPr lang="zh-CN" altLang="en-US" sz="2800" dirty="0"/>
          </a:p>
          <a:p>
            <a:endParaRPr lang="zh-CN" altLang="en-US" dirty="0"/>
          </a:p>
        </p:txBody>
      </p:sp>
    </p:spTree>
    <p:extLst>
      <p:ext uri="{BB962C8B-B14F-4D97-AF65-F5344CB8AC3E}">
        <p14:creationId xmlns:p14="http://schemas.microsoft.com/office/powerpoint/2010/main" val="3210410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476673"/>
            <a:ext cx="8352928" cy="5904656"/>
          </a:xfrm>
        </p:spPr>
        <p:txBody>
          <a:bodyPr>
            <a:normAutofit lnSpcReduction="10000"/>
          </a:bodyPr>
          <a:lstStyle/>
          <a:p>
            <a:r>
              <a:rPr lang="zh-CN" altLang="en-US" b="1" dirty="0" smtClean="0">
                <a:solidFill>
                  <a:srgbClr val="FF0000"/>
                </a:solidFill>
                <a:latin typeface="微软雅黑" panose="020B0503020204020204" pitchFamily="34" charset="-122"/>
                <a:ea typeface="微软雅黑" panose="020B0503020204020204" pitchFamily="34" charset="-122"/>
              </a:rPr>
              <a:t>二、</a:t>
            </a:r>
            <a:r>
              <a:rPr lang="zh-CN" altLang="en-US" sz="2800" b="1" dirty="0" smtClean="0">
                <a:solidFill>
                  <a:srgbClr val="FF0000"/>
                </a:solidFill>
                <a:latin typeface="微软雅黑" panose="020B0503020204020204" pitchFamily="34" charset="-122"/>
                <a:ea typeface="微软雅黑" panose="020B0503020204020204" pitchFamily="34" charset="-122"/>
              </a:rPr>
              <a:t>编制招标文件的程序和办法</a:t>
            </a:r>
            <a:endParaRPr lang="en-US" altLang="zh-CN" sz="2800" b="1" dirty="0" smtClean="0">
              <a:solidFill>
                <a:srgbClr val="FF0000"/>
              </a:solidFill>
              <a:latin typeface="微软雅黑" panose="020B0503020204020204" pitchFamily="34" charset="-122"/>
              <a:ea typeface="微软雅黑" panose="020B0503020204020204" pitchFamily="34" charset="-122"/>
            </a:endParaRPr>
          </a:p>
          <a:p>
            <a:r>
              <a:rPr lang="zh-CN" altLang="en-US" sz="2800" b="1" dirty="0" smtClean="0">
                <a:latin typeface="微软雅黑" panose="020B0503020204020204" pitchFamily="34" charset="-122"/>
                <a:ea typeface="微软雅黑" panose="020B0503020204020204" pitchFamily="34" charset="-122"/>
              </a:rPr>
              <a:t>（一）收集和分析基础信息是编制招标文件的基础</a:t>
            </a:r>
            <a:endParaRPr lang="en-US" altLang="zh-CN" sz="2800" b="1" dirty="0" smtClean="0">
              <a:latin typeface="微软雅黑" panose="020B0503020204020204" pitchFamily="34" charset="-122"/>
              <a:ea typeface="微软雅黑" panose="020B0503020204020204" pitchFamily="34" charset="-122"/>
            </a:endParaRPr>
          </a:p>
          <a:p>
            <a:r>
              <a:rPr lang="zh-CN" altLang="en-US" sz="2800" dirty="0"/>
              <a:t>在招标投标活动中，收集和分析基本数据是开展招标代理活动的基础</a:t>
            </a:r>
            <a:r>
              <a:rPr lang="zh-CN" altLang="en-US" sz="2800" dirty="0" smtClean="0"/>
              <a:t>。在编制招标文件的准备工作中，需要收集的信息既</a:t>
            </a:r>
            <a:r>
              <a:rPr lang="zh-CN" altLang="en-US" sz="2800" dirty="0"/>
              <a:t>包括招标人采购同类货物的历史数据，也包括当前行业的市场行情，既包括商务情报动态，也包括技术条件的变化，真所谓知己知彼</a:t>
            </a:r>
            <a:r>
              <a:rPr lang="zh-CN" altLang="en-US" sz="2800" dirty="0" smtClean="0"/>
              <a:t>。在此基础上通过招标文件的约定科学组织相应招标投标活动。</a:t>
            </a:r>
            <a:endParaRPr lang="en-US" altLang="zh-CN" sz="2800" dirty="0" smtClean="0"/>
          </a:p>
          <a:p>
            <a:r>
              <a:rPr lang="zh-CN" altLang="en-US" sz="2800" dirty="0" smtClean="0"/>
              <a:t>咨询机构</a:t>
            </a:r>
            <a:r>
              <a:rPr lang="zh-CN" altLang="en-US" sz="2800" dirty="0"/>
              <a:t>的上述工作实际上就是目前我们国家正在积极推行的大数据应用。只不过目前招标大数据的应用随着物联网、移动技术和云计算技术的突破性发展进入了一个新阶段</a:t>
            </a:r>
            <a:r>
              <a:rPr lang="zh-CN" altLang="en-US" sz="2800" dirty="0" smtClean="0"/>
              <a:t>。</a:t>
            </a:r>
            <a:endParaRPr lang="en-US" altLang="zh-CN" sz="2800" dirty="0" smtClean="0"/>
          </a:p>
          <a:p>
            <a:r>
              <a:rPr lang="zh-CN" altLang="en-US" sz="2800" dirty="0" smtClean="0"/>
              <a:t>案例：耐火材料招标的方案和文件</a:t>
            </a:r>
            <a:endParaRPr lang="en-US" altLang="zh-CN" sz="2800" dirty="0" smtClean="0"/>
          </a:p>
          <a:p>
            <a:endParaRPr lang="en-US" altLang="zh-CN" sz="2800" b="1" dirty="0" smtClean="0"/>
          </a:p>
          <a:p>
            <a:endParaRPr lang="en-US" altLang="zh-CN" sz="2800" b="1" dirty="0" smtClean="0"/>
          </a:p>
        </p:txBody>
      </p:sp>
    </p:spTree>
    <p:extLst>
      <p:ext uri="{BB962C8B-B14F-4D97-AF65-F5344CB8AC3E}">
        <p14:creationId xmlns:p14="http://schemas.microsoft.com/office/powerpoint/2010/main" val="9158069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693174"/>
            <a:ext cx="8208912" cy="5904178"/>
          </a:xfrm>
        </p:spPr>
        <p:txBody>
          <a:bodyPr>
            <a:normAutofit lnSpcReduction="10000"/>
          </a:bodyPr>
          <a:lstStyle/>
          <a:p>
            <a:r>
              <a:rPr lang="zh-CN" altLang="zh-CN" sz="2800" dirty="0"/>
              <a:t>某公司受某大型钢铁企业委托，组织耐火材料集中招标采购。本次招标策划如下：</a:t>
            </a:r>
          </a:p>
          <a:p>
            <a:r>
              <a:rPr lang="en-US" altLang="zh-CN" sz="2800" dirty="0"/>
              <a:t>  </a:t>
            </a:r>
            <a:r>
              <a:rPr lang="zh-CN" altLang="zh-CN" sz="2800" dirty="0" smtClean="0"/>
              <a:t>（</a:t>
            </a:r>
            <a:r>
              <a:rPr lang="en-US" altLang="zh-CN" sz="2800" dirty="0"/>
              <a:t>1</a:t>
            </a:r>
            <a:r>
              <a:rPr lang="zh-CN" altLang="zh-CN" sz="2800" dirty="0"/>
              <a:t>）资料收集</a:t>
            </a:r>
          </a:p>
          <a:p>
            <a:r>
              <a:rPr lang="zh-CN" altLang="zh-CN" sz="2800" dirty="0" smtClean="0"/>
              <a:t>资料</a:t>
            </a:r>
            <a:r>
              <a:rPr lang="zh-CN" altLang="zh-CN" sz="2800" dirty="0"/>
              <a:t>收集范围：耐火材料采购历史数据（包括历史采购价格、数量和总额）、耐火材料市场行情、现有供应商供货实绩和国内外最新技术进展等信息和资料。此外，还包括该企业生产现场的耐火材料技术要求、图纸等相关资料，</a:t>
            </a:r>
          </a:p>
          <a:p>
            <a:r>
              <a:rPr lang="en-US" altLang="zh-CN" sz="2800" dirty="0"/>
              <a:t>    </a:t>
            </a:r>
            <a:r>
              <a:rPr lang="zh-CN" altLang="zh-CN" sz="2800" dirty="0"/>
              <a:t>（</a:t>
            </a:r>
            <a:r>
              <a:rPr lang="en-US" altLang="zh-CN" sz="2800" dirty="0"/>
              <a:t>2</a:t>
            </a:r>
            <a:r>
              <a:rPr lang="zh-CN" altLang="zh-CN" sz="2800" dirty="0"/>
              <a:t>）确定招标目标和竞争性分析</a:t>
            </a:r>
          </a:p>
          <a:p>
            <a:r>
              <a:rPr lang="en-US" altLang="zh-CN" sz="2800" dirty="0"/>
              <a:t> </a:t>
            </a:r>
            <a:r>
              <a:rPr lang="zh-CN" altLang="zh-CN" sz="2800" dirty="0" smtClean="0"/>
              <a:t>耐火材料</a:t>
            </a:r>
            <a:r>
              <a:rPr lang="zh-CN" altLang="zh-CN" sz="2800" dirty="0"/>
              <a:t>是钢铁生产过程中重要辅材，该企业每年耐火材料采购金额超过</a:t>
            </a:r>
            <a:r>
              <a:rPr lang="en-US" altLang="zh-CN" sz="2800" dirty="0"/>
              <a:t>3</a:t>
            </a:r>
            <a:r>
              <a:rPr lang="zh-CN" altLang="zh-CN" sz="2800" dirty="0"/>
              <a:t>亿元。招标人希望通过本次集中招标，达到降低耐火材料采购成本、优化耐火材料供应管理的目标，并初步形成耐火材料采购管控体系和规范的标准流程</a:t>
            </a:r>
            <a:r>
              <a:rPr lang="zh-CN" altLang="zh-CN" sz="2800" dirty="0" smtClean="0"/>
              <a:t>。</a:t>
            </a:r>
            <a:endParaRPr lang="zh-CN" altLang="zh-CN" sz="2800" dirty="0"/>
          </a:p>
        </p:txBody>
      </p:sp>
    </p:spTree>
    <p:extLst>
      <p:ext uri="{BB962C8B-B14F-4D97-AF65-F5344CB8AC3E}">
        <p14:creationId xmlns:p14="http://schemas.microsoft.com/office/powerpoint/2010/main" val="12678624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575187"/>
            <a:ext cx="8424936" cy="6094173"/>
          </a:xfrm>
        </p:spPr>
        <p:txBody>
          <a:bodyPr>
            <a:normAutofit lnSpcReduction="10000"/>
          </a:bodyPr>
          <a:lstStyle/>
          <a:p>
            <a:r>
              <a:rPr lang="zh-CN" altLang="en-US" b="1" dirty="0"/>
              <a:t> </a:t>
            </a:r>
            <a:r>
              <a:rPr lang="zh-CN" altLang="en-US" sz="2800" dirty="0"/>
              <a:t>招标项目团队全面梳理和分析该企业各类耐火材料的类别划分、技术要求、采购模式、历史价格、供应商范围和市场情况，并据此制订招标方案编制招标文件</a:t>
            </a:r>
            <a:r>
              <a:rPr lang="zh-CN" altLang="en-US" sz="2800" dirty="0" smtClean="0"/>
              <a:t>。</a:t>
            </a:r>
            <a:endParaRPr lang="en-US" altLang="zh-CN" sz="2800" dirty="0" smtClean="0"/>
          </a:p>
          <a:p>
            <a:r>
              <a:rPr lang="zh-CN" altLang="en-US" sz="2800" dirty="0"/>
              <a:t> （</a:t>
            </a:r>
            <a:r>
              <a:rPr lang="en-US" altLang="zh-CN" sz="2800" dirty="0"/>
              <a:t>3</a:t>
            </a:r>
            <a:r>
              <a:rPr lang="zh-CN" altLang="en-US" sz="2800" dirty="0"/>
              <a:t>）编制招标方案</a:t>
            </a:r>
          </a:p>
          <a:p>
            <a:r>
              <a:rPr lang="zh-CN" altLang="en-US" sz="2800" dirty="0"/>
              <a:t>    ①扩大单项招标金额。</a:t>
            </a:r>
          </a:p>
          <a:p>
            <a:pPr marL="0" indent="0">
              <a:buNone/>
            </a:pPr>
            <a:r>
              <a:rPr lang="zh-CN" altLang="en-US" sz="2800" dirty="0" smtClean="0"/>
              <a:t>通过</a:t>
            </a:r>
            <a:r>
              <a:rPr lang="zh-CN" altLang="en-US" sz="2800" dirty="0"/>
              <a:t>规模效应降低采购成本，将原先</a:t>
            </a:r>
            <a:r>
              <a:rPr lang="en-US" altLang="zh-CN" sz="2800" dirty="0"/>
              <a:t>30</a:t>
            </a:r>
            <a:r>
              <a:rPr lang="zh-CN" altLang="en-US" sz="2800" dirty="0"/>
              <a:t>个采购合同合并为</a:t>
            </a:r>
            <a:r>
              <a:rPr lang="en-US" altLang="zh-CN" sz="2800" dirty="0"/>
              <a:t>19</a:t>
            </a:r>
            <a:r>
              <a:rPr lang="zh-CN" altLang="en-US" sz="2800" dirty="0"/>
              <a:t>标段组织招标采购，并将供应年限由一年扩大为三年。</a:t>
            </a:r>
          </a:p>
          <a:p>
            <a:r>
              <a:rPr lang="zh-CN" altLang="en-US" sz="2800" dirty="0"/>
              <a:t>    ②区域承包方式供货。</a:t>
            </a:r>
          </a:p>
          <a:p>
            <a:pPr marL="0" indent="0">
              <a:buNone/>
            </a:pPr>
            <a:r>
              <a:rPr lang="zh-CN" altLang="en-US" sz="2800" dirty="0" smtClean="0"/>
              <a:t> </a:t>
            </a:r>
            <a:r>
              <a:rPr lang="zh-CN" altLang="en-US" sz="2800" dirty="0"/>
              <a:t>承包期内，耐火材料厂商一揽子负责热工设备的耐火材料设计、供应、砌筑、维护、下线等系列工序，确保生产稳定、产品质量合格。承包商按企业钢产量结算费用。</a:t>
            </a:r>
          </a:p>
          <a:p>
            <a:endParaRPr lang="en-US" altLang="zh-CN" sz="2800" b="1" dirty="0" smtClean="0"/>
          </a:p>
          <a:p>
            <a:endParaRPr lang="zh-CN" altLang="en-US" sz="2800" b="1" dirty="0"/>
          </a:p>
        </p:txBody>
      </p:sp>
    </p:spTree>
    <p:extLst>
      <p:ext uri="{BB962C8B-B14F-4D97-AF65-F5344CB8AC3E}">
        <p14:creationId xmlns:p14="http://schemas.microsoft.com/office/powerpoint/2010/main" val="7462946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476672"/>
            <a:ext cx="8208912" cy="5760640"/>
          </a:xfrm>
        </p:spPr>
        <p:txBody>
          <a:bodyPr>
            <a:normAutofit/>
          </a:bodyPr>
          <a:lstStyle/>
          <a:p>
            <a:r>
              <a:rPr lang="zh-CN" altLang="en-US" sz="2800" dirty="0"/>
              <a:t>③</a:t>
            </a:r>
            <a:r>
              <a:rPr lang="zh-CN" altLang="en-US" sz="2800" dirty="0" smtClean="0"/>
              <a:t> 新</a:t>
            </a:r>
            <a:r>
              <a:rPr lang="zh-CN" altLang="en-US" sz="2800" dirty="0"/>
              <a:t>供应商考察。</a:t>
            </a:r>
          </a:p>
          <a:p>
            <a:pPr marL="0" indent="0">
              <a:buNone/>
            </a:pPr>
            <a:r>
              <a:rPr lang="zh-CN" altLang="en-US" sz="2800" dirty="0" smtClean="0"/>
              <a:t>对于</a:t>
            </a:r>
            <a:r>
              <a:rPr lang="zh-CN" altLang="en-US" sz="2800" dirty="0"/>
              <a:t>不熟悉的厂商进行业绩考察，并将考察结果作为关键评审因素</a:t>
            </a:r>
            <a:r>
              <a:rPr lang="zh-CN" altLang="en-US" sz="2800" dirty="0" smtClean="0"/>
              <a:t>。</a:t>
            </a:r>
            <a:endParaRPr lang="en-US" altLang="zh-CN" sz="2800" dirty="0" smtClean="0"/>
          </a:p>
          <a:p>
            <a:pPr marL="0" indent="0">
              <a:buNone/>
            </a:pPr>
            <a:r>
              <a:rPr lang="zh-CN" altLang="en-US" sz="2800" dirty="0" smtClean="0"/>
              <a:t>（</a:t>
            </a:r>
            <a:r>
              <a:rPr lang="en-US" altLang="zh-CN" sz="2800" dirty="0" smtClean="0"/>
              <a:t>4</a:t>
            </a:r>
            <a:r>
              <a:rPr lang="zh-CN" altLang="en-US" sz="2800" dirty="0" smtClean="0"/>
              <a:t>）编制招标文件</a:t>
            </a:r>
            <a:endParaRPr lang="en-US" altLang="zh-CN" sz="2800" dirty="0" smtClean="0"/>
          </a:p>
          <a:p>
            <a:pPr marL="0" indent="0">
              <a:buNone/>
            </a:pPr>
            <a:r>
              <a:rPr lang="en-US" altLang="zh-CN" sz="2800" dirty="0"/>
              <a:t>①</a:t>
            </a:r>
            <a:r>
              <a:rPr lang="zh-CN" altLang="en-US" sz="2800" dirty="0" smtClean="0"/>
              <a:t>合理设置资格条件</a:t>
            </a:r>
            <a:endParaRPr lang="en-US" altLang="zh-CN" sz="2800" dirty="0" smtClean="0"/>
          </a:p>
          <a:p>
            <a:pPr marL="0" indent="0">
              <a:buNone/>
            </a:pPr>
            <a:r>
              <a:rPr lang="zh-CN" altLang="en-US" sz="2800" dirty="0" smtClean="0"/>
              <a:t> 该项目属于经营采购，其招标方式自定，确定邀请招标，投标人资格条件：供应商库的生产商。凡是入围供应商库的生产企业能够保证投标主体资格和履行合同能力合格</a:t>
            </a:r>
            <a:r>
              <a:rPr lang="zh-CN" altLang="en-US" sz="2800" dirty="0"/>
              <a:t>，</a:t>
            </a:r>
            <a:r>
              <a:rPr lang="zh-CN" altLang="en-US" sz="2800" dirty="0" smtClean="0"/>
              <a:t>降低了采购风险。</a:t>
            </a:r>
            <a:endParaRPr lang="en-US" altLang="zh-CN" sz="2800" dirty="0" smtClean="0"/>
          </a:p>
          <a:p>
            <a:pPr marL="0" indent="0">
              <a:buNone/>
            </a:pPr>
            <a:r>
              <a:rPr lang="en-US" altLang="zh-CN" sz="2800" dirty="0" smtClean="0"/>
              <a:t>②</a:t>
            </a:r>
            <a:r>
              <a:rPr lang="zh-CN" altLang="en-US" sz="2800" dirty="0" smtClean="0"/>
              <a:t>依据方案，招标文件划分</a:t>
            </a:r>
            <a:r>
              <a:rPr lang="en-US" altLang="zh-CN" sz="2800" dirty="0" smtClean="0"/>
              <a:t>19</a:t>
            </a:r>
            <a:r>
              <a:rPr lang="zh-CN" altLang="en-US" sz="2800" dirty="0" smtClean="0"/>
              <a:t>个标段</a:t>
            </a:r>
            <a:endParaRPr lang="en-US" altLang="zh-CN" sz="2800" dirty="0" smtClean="0"/>
          </a:p>
          <a:p>
            <a:pPr marL="0" indent="0">
              <a:buNone/>
            </a:pPr>
            <a:r>
              <a:rPr lang="en-US" altLang="zh-CN" sz="2800" dirty="0"/>
              <a:t> </a:t>
            </a:r>
            <a:r>
              <a:rPr lang="zh-CN" altLang="en-US" sz="2800" dirty="0" smtClean="0"/>
              <a:t>满足合同履行的需要，降低了采购成本。</a:t>
            </a:r>
            <a:endParaRPr lang="en-US" altLang="zh-CN" sz="2800" dirty="0" smtClean="0"/>
          </a:p>
          <a:p>
            <a:pPr marL="0" indent="0">
              <a:buNone/>
            </a:pPr>
            <a:endParaRPr lang="zh-CN" altLang="en-US" sz="2800" b="1" dirty="0"/>
          </a:p>
        </p:txBody>
      </p:sp>
    </p:spTree>
    <p:extLst>
      <p:ext uri="{BB962C8B-B14F-4D97-AF65-F5344CB8AC3E}">
        <p14:creationId xmlns:p14="http://schemas.microsoft.com/office/powerpoint/2010/main" val="248929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560" y="332656"/>
            <a:ext cx="8075240" cy="6120680"/>
          </a:xfrm>
        </p:spPr>
        <p:txBody>
          <a:bodyPr>
            <a:normAutofit lnSpcReduction="10000"/>
          </a:bodyPr>
          <a:lstStyle/>
          <a:p>
            <a:pPr marL="0" indent="0">
              <a:buNone/>
            </a:pPr>
            <a:r>
              <a:rPr lang="en-US" altLang="zh-CN" sz="2800" b="1" dirty="0" smtClean="0"/>
              <a:t>    </a:t>
            </a:r>
            <a:r>
              <a:rPr lang="en-US" altLang="zh-CN" sz="2800" dirty="0" smtClean="0"/>
              <a:t>③</a:t>
            </a:r>
            <a:r>
              <a:rPr lang="zh-CN" altLang="en-US" sz="2800" dirty="0" smtClean="0"/>
              <a:t>招标文件设置最高限价和警戒限价。</a:t>
            </a:r>
            <a:endParaRPr lang="zh-CN" altLang="en-US" sz="2800" dirty="0"/>
          </a:p>
          <a:p>
            <a:r>
              <a:rPr lang="zh-CN" altLang="en-US" sz="2800" dirty="0" smtClean="0"/>
              <a:t>由于</a:t>
            </a:r>
            <a:r>
              <a:rPr lang="zh-CN" altLang="en-US" sz="2800" dirty="0"/>
              <a:t>各标段竞争程度不同，为了确保降低采购成本，各标段均设置最高限价。另外，考虑到我国耐火材料供应商众多、市场竞争异常激烈的情况，</a:t>
            </a:r>
            <a:r>
              <a:rPr lang="zh-CN" altLang="en-US" sz="2800" dirty="0" smtClean="0"/>
              <a:t>设置警戒线价。投标人报价低于警戒限价必须提供合理的证明材料和可靠地担保人，以防止</a:t>
            </a:r>
            <a:r>
              <a:rPr lang="zh-CN" altLang="en-US" sz="2800" dirty="0"/>
              <a:t>低价恶性竞争、保证企业生产稳定和</a:t>
            </a:r>
            <a:r>
              <a:rPr lang="zh-CN" altLang="en-US" sz="2800" dirty="0" smtClean="0"/>
              <a:t>安全</a:t>
            </a:r>
            <a:endParaRPr lang="en-US" altLang="zh-CN" sz="2800" dirty="0" smtClean="0"/>
          </a:p>
          <a:p>
            <a:pPr marL="0" indent="0">
              <a:buNone/>
            </a:pPr>
            <a:r>
              <a:rPr lang="en-US" altLang="zh-CN" sz="2800" dirty="0" smtClean="0"/>
              <a:t>    ④</a:t>
            </a:r>
            <a:r>
              <a:rPr lang="zh-CN" altLang="en-US" sz="2800" dirty="0" smtClean="0"/>
              <a:t>完善合同文本</a:t>
            </a:r>
            <a:endParaRPr lang="en-US" altLang="zh-CN" sz="2800" dirty="0" smtClean="0"/>
          </a:p>
          <a:p>
            <a:r>
              <a:rPr lang="zh-CN" altLang="en-US" sz="2800" dirty="0" smtClean="0"/>
              <a:t>依据方案确定招标范围，投标人须知的报价范围明确</a:t>
            </a:r>
            <a:r>
              <a:rPr lang="zh-CN" altLang="en-US" sz="2800" dirty="0"/>
              <a:t>报价包括一揽子负责热工设备的耐火材料设计、供应、砌筑、维护、下线等系列</a:t>
            </a:r>
            <a:r>
              <a:rPr lang="zh-CN" altLang="en-US" sz="2800" dirty="0" smtClean="0"/>
              <a:t>工序并和合同范围表述一致；</a:t>
            </a:r>
            <a:endParaRPr lang="en-US" altLang="zh-CN" sz="2800" dirty="0" smtClean="0"/>
          </a:p>
          <a:p>
            <a:r>
              <a:rPr lang="zh-CN" altLang="en-US" sz="2800" dirty="0" smtClean="0"/>
              <a:t>结算办法为：在确保</a:t>
            </a:r>
            <a:r>
              <a:rPr lang="zh-CN" altLang="en-US" sz="2800" dirty="0"/>
              <a:t>生产稳定、产品质量</a:t>
            </a:r>
            <a:r>
              <a:rPr lang="zh-CN" altLang="en-US" sz="2800" dirty="0" smtClean="0"/>
              <a:t>合格的情况下，承包商</a:t>
            </a:r>
            <a:r>
              <a:rPr lang="zh-CN" altLang="en-US" sz="2800" dirty="0"/>
              <a:t>按企业钢产量结算费用。</a:t>
            </a:r>
          </a:p>
          <a:p>
            <a:endParaRPr lang="zh-CN" altLang="en-US" sz="2800" b="1" dirty="0"/>
          </a:p>
        </p:txBody>
      </p:sp>
    </p:spTree>
    <p:extLst>
      <p:ext uri="{BB962C8B-B14F-4D97-AF65-F5344CB8AC3E}">
        <p14:creationId xmlns:p14="http://schemas.microsoft.com/office/powerpoint/2010/main" val="1873841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9" y="548680"/>
            <a:ext cx="8424936" cy="5628283"/>
          </a:xfrm>
        </p:spPr>
        <p:txBody>
          <a:bodyPr>
            <a:noAutofit/>
          </a:bodyPr>
          <a:lstStyle/>
          <a:p>
            <a:r>
              <a:rPr lang="zh-CN" altLang="en-US" sz="2800" b="1" dirty="0" smtClean="0">
                <a:solidFill>
                  <a:srgbClr val="FF0000"/>
                </a:solidFill>
                <a:ea typeface="微软雅黑" pitchFamily="34" charset="-122"/>
              </a:rPr>
              <a:t>（二）编制</a:t>
            </a:r>
            <a:r>
              <a:rPr lang="zh-CN" altLang="en-US" sz="2800" b="1" dirty="0">
                <a:solidFill>
                  <a:srgbClr val="FF0000"/>
                </a:solidFill>
                <a:ea typeface="微软雅黑" pitchFamily="34" charset="-122"/>
              </a:rPr>
              <a:t>招标文件的办法</a:t>
            </a:r>
            <a:endParaRPr lang="en-US" altLang="zh-CN" sz="2800" b="1" dirty="0">
              <a:solidFill>
                <a:srgbClr val="FF0000"/>
              </a:solidFill>
              <a:ea typeface="微软雅黑" pitchFamily="34" charset="-122"/>
            </a:endParaRPr>
          </a:p>
          <a:p>
            <a:r>
              <a:rPr lang="en-US" altLang="zh-CN" sz="2800" dirty="0" smtClean="0">
                <a:latin typeface="黑体" panose="02010609060101010101" pitchFamily="49" charset="-122"/>
                <a:ea typeface="黑体" panose="02010609060101010101" pitchFamily="49" charset="-122"/>
              </a:rPr>
              <a:t>1</a:t>
            </a:r>
            <a:r>
              <a:rPr lang="zh-CN" altLang="en-US" sz="2800" dirty="0">
                <a:latin typeface="黑体" panose="02010609060101010101" pitchFamily="49" charset="-122"/>
                <a:ea typeface="黑体" panose="02010609060101010101" pitchFamily="49" charset="-122"/>
              </a:rPr>
              <a:t>、</a:t>
            </a:r>
            <a:r>
              <a:rPr lang="zh-CN" altLang="en-US" sz="2800" dirty="0" smtClean="0">
                <a:latin typeface="黑体" panose="02010609060101010101" pitchFamily="49" charset="-122"/>
                <a:ea typeface="黑体" panose="02010609060101010101" pitchFamily="49" charset="-122"/>
              </a:rPr>
              <a:t>编制</a:t>
            </a:r>
            <a:r>
              <a:rPr lang="zh-CN" altLang="en-US" sz="2800" dirty="0">
                <a:latin typeface="黑体" panose="02010609060101010101" pitchFamily="49" charset="-122"/>
                <a:ea typeface="黑体" panose="02010609060101010101" pitchFamily="49" charset="-122"/>
              </a:rPr>
              <a:t>招标文件的技术手段</a:t>
            </a:r>
            <a:endParaRPr lang="en-US" altLang="zh-CN" sz="2800" dirty="0">
              <a:latin typeface="黑体" panose="02010609060101010101" pitchFamily="49" charset="-122"/>
              <a:ea typeface="黑体" panose="02010609060101010101" pitchFamily="49" charset="-122"/>
            </a:endParaRPr>
          </a:p>
          <a:p>
            <a:r>
              <a:rPr lang="zh-CN" altLang="en-US" sz="2800" dirty="0"/>
              <a:t>在编制招标文件中，关于资格条件设置、标段划分、技术条件、评标办法、合同计价形式的确定以及标底、最高控制价的设定等都是实现招标人项目意图的重要手段。</a:t>
            </a:r>
            <a:endParaRPr lang="zh-CN" altLang="en-US" sz="2800" dirty="0">
              <a:solidFill>
                <a:srgbClr val="FF0000"/>
              </a:solidFill>
            </a:endParaRPr>
          </a:p>
          <a:p>
            <a:r>
              <a:rPr lang="zh-CN" altLang="en-US" sz="2800" dirty="0"/>
              <a:t>确定资格条件主要选择合同“相对人”；确定技术条件及评标办法主要选择合同“标的物”，标段划分的实质是划分合同；确定合同计价形式的实质是确定风险责任的合理分配，两者都是保证合同履行或不可缺的重要手段。作为编制招标文件的技术措施，招标人可以设置标底或最高控制价，但不能设置最低限价以限制</a:t>
            </a:r>
            <a:r>
              <a:rPr lang="zh-CN" altLang="en-US" sz="2800" dirty="0" smtClean="0"/>
              <a:t>竞争</a:t>
            </a:r>
            <a:endParaRPr lang="en-US" altLang="zh-CN" sz="2800" dirty="0" smtClean="0"/>
          </a:p>
        </p:txBody>
      </p:sp>
    </p:spTree>
    <p:extLst>
      <p:ext uri="{BB962C8B-B14F-4D97-AF65-F5344CB8AC3E}">
        <p14:creationId xmlns:p14="http://schemas.microsoft.com/office/powerpoint/2010/main" val="1024503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88640"/>
            <a:ext cx="8496944" cy="6336704"/>
          </a:xfrm>
        </p:spPr>
        <p:txBody>
          <a:bodyPr>
            <a:normAutofit lnSpcReduction="10000"/>
          </a:bodyPr>
          <a:lstStyle/>
          <a:p>
            <a:r>
              <a:rPr lang="zh-CN" altLang="en-US" sz="3000" dirty="0" smtClean="0">
                <a:solidFill>
                  <a:srgbClr val="FF0000"/>
                </a:solidFill>
                <a:latin typeface="微软雅黑" panose="020B0503020204020204" pitchFamily="34" charset="-122"/>
                <a:ea typeface="微软雅黑" panose="020B0503020204020204" pitchFamily="34" charset="-122"/>
              </a:rPr>
              <a:t>引言：</a:t>
            </a:r>
            <a:endParaRPr lang="en-US" altLang="zh-CN" sz="3000" dirty="0" smtClean="0">
              <a:solidFill>
                <a:srgbClr val="FF0000"/>
              </a:solidFill>
              <a:latin typeface="微软雅黑" panose="020B0503020204020204" pitchFamily="34" charset="-122"/>
              <a:ea typeface="微软雅黑" panose="020B0503020204020204" pitchFamily="34" charset="-122"/>
            </a:endParaRPr>
          </a:p>
          <a:p>
            <a:r>
              <a:rPr lang="zh-CN" altLang="en-US" sz="2800" dirty="0" smtClean="0"/>
              <a:t>众所周知，招标投标活动属于经济活动，经济学主要解决需求和供给的矛盾，在招标采购领域主要表现为处理需求和竞争关系的平衡；</a:t>
            </a:r>
            <a:endParaRPr lang="en-US" altLang="zh-CN" sz="2800" dirty="0" smtClean="0"/>
          </a:p>
          <a:p>
            <a:r>
              <a:rPr lang="zh-CN" altLang="en-US" sz="2800" dirty="0" smtClean="0"/>
              <a:t>招标采购属于管理活动，管理学主要解决公平和效率的矛盾，在招标采购活动中主要表现为处理“合法” 和“</a:t>
            </a:r>
            <a:r>
              <a:rPr lang="zh-CN" altLang="en-US" sz="2800" dirty="0"/>
              <a:t>合理</a:t>
            </a:r>
            <a:r>
              <a:rPr lang="zh-CN" altLang="en-US" sz="2800" dirty="0" smtClean="0"/>
              <a:t>” 关系的平衡；</a:t>
            </a:r>
            <a:endParaRPr lang="en-US" altLang="zh-CN" sz="2800" dirty="0" smtClean="0"/>
          </a:p>
          <a:p>
            <a:r>
              <a:rPr lang="zh-CN" altLang="en-US" sz="2800" dirty="0" smtClean="0"/>
              <a:t>招标采购活动属于技术活动，主要解决满足需求和性价比的矛盾，主要表现为制定需求标准和确定符合标准的能力和水平；</a:t>
            </a:r>
            <a:endParaRPr lang="en-US" altLang="zh-CN" sz="2800" dirty="0" smtClean="0"/>
          </a:p>
          <a:p>
            <a:r>
              <a:rPr lang="zh-CN" altLang="en-US" sz="2800" dirty="0" smtClean="0"/>
              <a:t>招标</a:t>
            </a:r>
            <a:r>
              <a:rPr lang="zh-CN" altLang="en-US" sz="2800" dirty="0"/>
              <a:t>采购属于法律活动，主要解决公法和</a:t>
            </a:r>
            <a:r>
              <a:rPr lang="zh-CN" altLang="en-US" sz="2800" dirty="0" smtClean="0"/>
              <a:t>私法的关系问题</a:t>
            </a:r>
            <a:r>
              <a:rPr lang="zh-CN" altLang="en-US" sz="2800" dirty="0"/>
              <a:t>，表现为正确界定民事行为、行政行为以及管制和意思表示</a:t>
            </a:r>
            <a:r>
              <a:rPr lang="zh-CN" altLang="en-US" sz="2800" dirty="0" smtClean="0"/>
              <a:t>的合理边界。即体现公权的行政行为必须依法行政越权无效、民事行为则表现为契约自由、意思自治。</a:t>
            </a:r>
            <a:endParaRPr lang="en-US" altLang="zh-CN" sz="2800" dirty="0"/>
          </a:p>
          <a:p>
            <a:endParaRPr lang="zh-CN" altLang="en-US" sz="2800" dirty="0"/>
          </a:p>
          <a:p>
            <a:endParaRPr lang="en-US" altLang="zh-CN" sz="2800" dirty="0" smtClean="0"/>
          </a:p>
        </p:txBody>
      </p:sp>
    </p:spTree>
    <p:extLst>
      <p:ext uri="{BB962C8B-B14F-4D97-AF65-F5344CB8AC3E}">
        <p14:creationId xmlns:p14="http://schemas.microsoft.com/office/powerpoint/2010/main" val="8512211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3" y="620690"/>
            <a:ext cx="8280920" cy="5505475"/>
          </a:xfrm>
        </p:spPr>
        <p:txBody>
          <a:bodyPr>
            <a:noAutofit/>
          </a:bodyPr>
          <a:lstStyle/>
          <a:p>
            <a:r>
              <a:rPr lang="zh-CN" altLang="en-US" dirty="0" smtClean="0">
                <a:solidFill>
                  <a:srgbClr val="FF0000"/>
                </a:solidFill>
                <a:latin typeface="微软雅黑" panose="020B0503020204020204" pitchFamily="34" charset="-122"/>
                <a:ea typeface="微软雅黑" panose="020B0503020204020204" pitchFamily="34" charset="-122"/>
              </a:rPr>
              <a:t>（</a:t>
            </a:r>
            <a:r>
              <a:rPr lang="en-US" altLang="zh-CN" dirty="0" smtClean="0">
                <a:solidFill>
                  <a:srgbClr val="FF0000"/>
                </a:solidFill>
                <a:latin typeface="微软雅黑" panose="020B0503020204020204" pitchFamily="34" charset="-122"/>
                <a:ea typeface="微软雅黑" panose="020B0503020204020204" pitchFamily="34" charset="-122"/>
              </a:rPr>
              <a:t>1</a:t>
            </a:r>
            <a:r>
              <a:rPr lang="zh-CN" altLang="en-US" dirty="0" smtClean="0">
                <a:solidFill>
                  <a:srgbClr val="FF0000"/>
                </a:solidFill>
                <a:latin typeface="微软雅黑" panose="020B0503020204020204" pitchFamily="34" charset="-122"/>
                <a:ea typeface="微软雅黑" panose="020B0503020204020204" pitchFamily="34" charset="-122"/>
              </a:rPr>
              <a:t>）</a:t>
            </a:r>
            <a:r>
              <a:rPr lang="zh-CN" altLang="zh-CN" sz="2800" dirty="0" smtClean="0">
                <a:solidFill>
                  <a:srgbClr val="FF0000"/>
                </a:solidFill>
                <a:latin typeface="微软雅黑" panose="020B0503020204020204" pitchFamily="34" charset="-122"/>
                <a:ea typeface="微软雅黑" panose="020B0503020204020204" pitchFamily="34" charset="-122"/>
              </a:rPr>
              <a:t>准确</a:t>
            </a:r>
            <a:r>
              <a:rPr lang="zh-CN" altLang="zh-CN" sz="2800" dirty="0">
                <a:solidFill>
                  <a:srgbClr val="FF0000"/>
                </a:solidFill>
                <a:latin typeface="微软雅黑" panose="020B0503020204020204" pitchFamily="34" charset="-122"/>
                <a:ea typeface="微软雅黑" panose="020B0503020204020204" pitchFamily="34" charset="-122"/>
              </a:rPr>
              <a:t>合理确定采购需求</a:t>
            </a:r>
          </a:p>
          <a:p>
            <a:r>
              <a:rPr lang="zh-CN" altLang="zh-CN" sz="2800" dirty="0"/>
              <a:t>确定技术条件或采购需求是编制招标文件的基础条件</a:t>
            </a:r>
            <a:r>
              <a:rPr lang="zh-CN" altLang="zh-CN" sz="2800" dirty="0" smtClean="0"/>
              <a:t>。</a:t>
            </a:r>
            <a:r>
              <a:rPr lang="en-US" altLang="zh-CN" sz="2800" dirty="0" smtClean="0"/>
              <a:t> </a:t>
            </a:r>
            <a:r>
              <a:rPr lang="zh-CN" altLang="en-US" sz="2800" dirty="0" smtClean="0"/>
              <a:t>招标采购是基于经济学中的一种期望选择。关于采购选择的目标因素如下表所示</a:t>
            </a:r>
            <a:endParaRPr lang="en-US" altLang="zh-CN" sz="2800" dirty="0" smtClean="0"/>
          </a:p>
          <a:p>
            <a:endParaRPr lang="en-US" altLang="zh-CN" sz="2800" dirty="0" smtClean="0"/>
          </a:p>
          <a:p>
            <a:endParaRPr lang="en-US" altLang="zh-CN" sz="2800" dirty="0" smtClean="0"/>
          </a:p>
          <a:p>
            <a:endParaRPr lang="en-US" altLang="zh-CN" sz="2800" dirty="0" smtClean="0"/>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852938"/>
            <a:ext cx="9721080" cy="288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09808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752168"/>
            <a:ext cx="8219256" cy="5557152"/>
          </a:xfrm>
        </p:spPr>
        <p:txBody>
          <a:bodyPr>
            <a:normAutofit fontScale="92500"/>
          </a:bodyPr>
          <a:lstStyle/>
          <a:p>
            <a:r>
              <a:rPr lang="zh-CN" altLang="en-US" sz="2800" dirty="0" smtClean="0"/>
              <a:t>招标人确定采购需求根据上述因素提出指导性意见。招标代理机构运用专业知识再加工使其具体化。</a:t>
            </a:r>
            <a:endParaRPr lang="en-US" altLang="zh-CN" sz="2800" dirty="0" smtClean="0"/>
          </a:p>
          <a:p>
            <a:r>
              <a:rPr lang="zh-CN" altLang="zh-CN" sz="2800" dirty="0" smtClean="0"/>
              <a:t>在</a:t>
            </a:r>
            <a:r>
              <a:rPr lang="zh-CN" altLang="zh-CN" sz="2800" dirty="0"/>
              <a:t>一般货物工程采购中，货物采购需求依据设计院提供的设备清单，工程采购根据图纸提供的设备清单采购货物和原材料，并依据项目需要划分标包，在该类货物采购项目中关键指标即带＃号指标的确定应当科学合理；在工程设备材料的采购中应注意需要法定招标的范围。</a:t>
            </a:r>
          </a:p>
          <a:p>
            <a:r>
              <a:rPr lang="zh-CN" altLang="zh-CN" sz="2800" dirty="0" smtClean="0"/>
              <a:t>对于</a:t>
            </a:r>
            <a:r>
              <a:rPr lang="en-US" altLang="zh-CN" sz="2800" dirty="0"/>
              <a:t>PPP</a:t>
            </a:r>
            <a:r>
              <a:rPr lang="zh-CN" altLang="zh-CN" sz="2800" dirty="0"/>
              <a:t>项目、复杂的服务类项目，确定需求是一件复杂的专业性很强的工作，有些通过两阶段招标，有些需要竞争性磋商等确定需求。政府采购项目允许征求专家或供应商的</a:t>
            </a:r>
            <a:r>
              <a:rPr lang="zh-CN" altLang="zh-CN" sz="2800" dirty="0" smtClean="0"/>
              <a:t>意见</a:t>
            </a:r>
            <a:endParaRPr lang="en-US" altLang="zh-CN" sz="2800" dirty="0" smtClean="0"/>
          </a:p>
          <a:p>
            <a:r>
              <a:rPr lang="zh-CN" altLang="en-US" dirty="0"/>
              <a:t>讨论：为什么总是质量差的最低价中标？</a:t>
            </a:r>
          </a:p>
          <a:p>
            <a:endParaRPr lang="zh-CN" altLang="en-US" sz="2800" dirty="0"/>
          </a:p>
        </p:txBody>
      </p:sp>
    </p:spTree>
    <p:extLst>
      <p:ext uri="{BB962C8B-B14F-4D97-AF65-F5344CB8AC3E}">
        <p14:creationId xmlns:p14="http://schemas.microsoft.com/office/powerpoint/2010/main" val="33494027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2576" y="465371"/>
            <a:ext cx="10873208" cy="602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485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学生戴眼镜 的图像结果"/>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5272" y="2420888"/>
            <a:ext cx="8964488" cy="390998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8"/>
          <p:cNvGrpSpPr/>
          <p:nvPr/>
        </p:nvGrpSpPr>
        <p:grpSpPr>
          <a:xfrm>
            <a:off x="788874" y="196476"/>
            <a:ext cx="2126535" cy="2308324"/>
            <a:chOff x="1051559" y="1827218"/>
            <a:chExt cx="2834641" cy="2308327"/>
          </a:xfrm>
        </p:grpSpPr>
        <p:sp>
          <p:nvSpPr>
            <p:cNvPr id="3" name="TextBox 2"/>
            <p:cNvSpPr txBox="1"/>
            <p:nvPr/>
          </p:nvSpPr>
          <p:spPr>
            <a:xfrm>
              <a:off x="1051559" y="1827218"/>
              <a:ext cx="2643211" cy="2308327"/>
            </a:xfrm>
            <a:prstGeom prst="rect">
              <a:avLst/>
            </a:prstGeom>
            <a:noFill/>
          </p:spPr>
          <p:txBody>
            <a:bodyPr wrap="square" rtlCol="0">
              <a:spAutoFit/>
            </a:bodyPr>
            <a:lstStyle/>
            <a:p>
              <a:pPr algn="ctr" defTabSz="1215857"/>
              <a:r>
                <a:rPr lang="en-US" altLang="zh-CN" sz="7200" b="1" dirty="0">
                  <a:solidFill>
                    <a:srgbClr val="FF6A00"/>
                  </a:solidFill>
                </a:rPr>
                <a:t>22.8%</a:t>
              </a:r>
              <a:endParaRPr lang="zh-CN" altLang="en-US" sz="7200" b="1" dirty="0">
                <a:solidFill>
                  <a:srgbClr val="FF6A00"/>
                </a:solidFill>
              </a:endParaRPr>
            </a:p>
          </p:txBody>
        </p:sp>
        <p:sp>
          <p:nvSpPr>
            <p:cNvPr id="6" name="TextBox 5"/>
            <p:cNvSpPr txBox="1"/>
            <p:nvPr/>
          </p:nvSpPr>
          <p:spPr>
            <a:xfrm>
              <a:off x="1051560" y="3566160"/>
              <a:ext cx="2834640" cy="369332"/>
            </a:xfrm>
            <a:prstGeom prst="rect">
              <a:avLst/>
            </a:prstGeom>
            <a:noFill/>
          </p:spPr>
          <p:txBody>
            <a:bodyPr wrap="square" rtlCol="0">
              <a:spAutoFit/>
            </a:bodyPr>
            <a:lstStyle/>
            <a:p>
              <a:pPr algn="ctr" defTabSz="1215857"/>
              <a:r>
                <a:rPr lang="zh-CN" altLang="en-US" b="1" dirty="0">
                  <a:solidFill>
                    <a:srgbClr val="000000"/>
                  </a:solidFill>
                  <a:latin typeface="微软雅黑" panose="020B0503020204020204" pitchFamily="34" charset="-122"/>
                  <a:ea typeface="微软雅黑" panose="020B0503020204020204" pitchFamily="34" charset="-122"/>
                </a:rPr>
                <a:t>小学生近视率</a:t>
              </a:r>
            </a:p>
          </p:txBody>
        </p:sp>
      </p:grpSp>
      <p:grpSp>
        <p:nvGrpSpPr>
          <p:cNvPr id="10" name="组合 9"/>
          <p:cNvGrpSpPr/>
          <p:nvPr/>
        </p:nvGrpSpPr>
        <p:grpSpPr>
          <a:xfrm>
            <a:off x="3498493" y="308700"/>
            <a:ext cx="2009611" cy="1838020"/>
            <a:chOff x="4663440" y="1839065"/>
            <a:chExt cx="2834640" cy="2308327"/>
          </a:xfrm>
        </p:grpSpPr>
        <p:sp>
          <p:nvSpPr>
            <p:cNvPr id="4" name="TextBox 3"/>
            <p:cNvSpPr txBox="1"/>
            <p:nvPr/>
          </p:nvSpPr>
          <p:spPr>
            <a:xfrm>
              <a:off x="4663440" y="1839065"/>
              <a:ext cx="2834640" cy="2308327"/>
            </a:xfrm>
            <a:prstGeom prst="rect">
              <a:avLst/>
            </a:prstGeom>
            <a:noFill/>
          </p:spPr>
          <p:txBody>
            <a:bodyPr wrap="square" rtlCol="0">
              <a:spAutoFit/>
            </a:bodyPr>
            <a:lstStyle/>
            <a:p>
              <a:pPr algn="ctr" defTabSz="1215857"/>
              <a:r>
                <a:rPr lang="en-US" altLang="zh-CN" sz="7200" b="1" dirty="0">
                  <a:solidFill>
                    <a:srgbClr val="E96BAF"/>
                  </a:solidFill>
                </a:rPr>
                <a:t>55.2%</a:t>
              </a:r>
              <a:endParaRPr lang="zh-CN" altLang="en-US" sz="7200" b="1" dirty="0">
                <a:solidFill>
                  <a:srgbClr val="E96BAF"/>
                </a:solidFill>
              </a:endParaRPr>
            </a:p>
          </p:txBody>
        </p:sp>
        <p:sp>
          <p:nvSpPr>
            <p:cNvPr id="7" name="TextBox 6"/>
            <p:cNvSpPr txBox="1"/>
            <p:nvPr/>
          </p:nvSpPr>
          <p:spPr>
            <a:xfrm>
              <a:off x="4663440" y="3566160"/>
              <a:ext cx="2834640" cy="369332"/>
            </a:xfrm>
            <a:prstGeom prst="rect">
              <a:avLst/>
            </a:prstGeom>
            <a:noFill/>
          </p:spPr>
          <p:txBody>
            <a:bodyPr wrap="square" rtlCol="0">
              <a:spAutoFit/>
            </a:bodyPr>
            <a:lstStyle/>
            <a:p>
              <a:pPr algn="ctr" defTabSz="1215857"/>
              <a:r>
                <a:rPr lang="zh-CN" altLang="en-US" b="1" dirty="0">
                  <a:solidFill>
                    <a:srgbClr val="000000"/>
                  </a:solidFill>
                  <a:latin typeface="微软雅黑" panose="020B0503020204020204" pitchFamily="34" charset="-122"/>
                  <a:ea typeface="微软雅黑" panose="020B0503020204020204" pitchFamily="34" charset="-122"/>
                </a:rPr>
                <a:t>初中生近视率</a:t>
              </a:r>
            </a:p>
          </p:txBody>
        </p:sp>
      </p:grpSp>
      <p:grpSp>
        <p:nvGrpSpPr>
          <p:cNvPr id="11" name="组合 10"/>
          <p:cNvGrpSpPr/>
          <p:nvPr/>
        </p:nvGrpSpPr>
        <p:grpSpPr>
          <a:xfrm>
            <a:off x="6036613" y="301143"/>
            <a:ext cx="2126534" cy="1634272"/>
            <a:chOff x="8046720" y="1779573"/>
            <a:chExt cx="2834640" cy="2308327"/>
          </a:xfrm>
        </p:grpSpPr>
        <p:sp>
          <p:nvSpPr>
            <p:cNvPr id="5" name="TextBox 4"/>
            <p:cNvSpPr txBox="1"/>
            <p:nvPr/>
          </p:nvSpPr>
          <p:spPr>
            <a:xfrm>
              <a:off x="8046720" y="1779573"/>
              <a:ext cx="2834640" cy="2308327"/>
            </a:xfrm>
            <a:prstGeom prst="rect">
              <a:avLst/>
            </a:prstGeom>
            <a:noFill/>
          </p:spPr>
          <p:txBody>
            <a:bodyPr wrap="square" rtlCol="0">
              <a:spAutoFit/>
            </a:bodyPr>
            <a:lstStyle/>
            <a:p>
              <a:pPr algn="ctr" defTabSz="1215857"/>
              <a:r>
                <a:rPr lang="en-US" altLang="zh-CN" sz="7200" b="1" dirty="0">
                  <a:solidFill>
                    <a:srgbClr val="FF0000"/>
                  </a:solidFill>
                </a:rPr>
                <a:t>70.3%</a:t>
              </a:r>
              <a:endParaRPr lang="zh-CN" altLang="en-US" sz="7200" b="1" dirty="0">
                <a:solidFill>
                  <a:srgbClr val="FF0000"/>
                </a:solidFill>
              </a:endParaRPr>
            </a:p>
          </p:txBody>
        </p:sp>
        <p:sp>
          <p:nvSpPr>
            <p:cNvPr id="8" name="TextBox 7"/>
            <p:cNvSpPr txBox="1"/>
            <p:nvPr/>
          </p:nvSpPr>
          <p:spPr>
            <a:xfrm>
              <a:off x="8046720" y="3518208"/>
              <a:ext cx="2834640" cy="369332"/>
            </a:xfrm>
            <a:prstGeom prst="rect">
              <a:avLst/>
            </a:prstGeom>
            <a:noFill/>
          </p:spPr>
          <p:txBody>
            <a:bodyPr wrap="square" rtlCol="0">
              <a:spAutoFit/>
            </a:bodyPr>
            <a:lstStyle/>
            <a:p>
              <a:pPr algn="ctr" defTabSz="1215857"/>
              <a:r>
                <a:rPr lang="zh-CN" altLang="en-US" b="1" dirty="0">
                  <a:solidFill>
                    <a:srgbClr val="000000"/>
                  </a:solidFill>
                  <a:latin typeface="微软雅黑" panose="020B0503020204020204" pitchFamily="34" charset="-122"/>
                  <a:ea typeface="微软雅黑" panose="020B0503020204020204" pitchFamily="34" charset="-122"/>
                </a:rPr>
                <a:t>高中生近视率</a:t>
              </a:r>
            </a:p>
          </p:txBody>
        </p:sp>
      </p:grpSp>
      <p:sp>
        <p:nvSpPr>
          <p:cNvPr id="14" name="TextBox 13"/>
          <p:cNvSpPr txBox="1"/>
          <p:nvPr/>
        </p:nvSpPr>
        <p:spPr>
          <a:xfrm>
            <a:off x="6219579" y="2539000"/>
            <a:ext cx="2652445" cy="584596"/>
          </a:xfrm>
          <a:prstGeom prst="rect">
            <a:avLst/>
          </a:prstGeom>
          <a:noFill/>
        </p:spPr>
        <p:txBody>
          <a:bodyPr wrap="square" lIns="91204" tIns="45631" rIns="91204" bIns="45631" rtlCol="0">
            <a:spAutoFit/>
          </a:bodyPr>
          <a:lstStyle/>
          <a:p>
            <a:pPr defTabSz="1215857"/>
            <a:r>
              <a:rPr lang="zh-CN" altLang="en-US" sz="1600" dirty="0">
                <a:solidFill>
                  <a:srgbClr val="000000"/>
                </a:solidFill>
                <a:latin typeface="微软雅黑" panose="020B0503020204020204" pitchFamily="34" charset="-122"/>
                <a:ea typeface="微软雅黑" panose="020B0503020204020204" pitchFamily="34" charset="-122"/>
              </a:rPr>
              <a:t>数据来源：</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全国学生体质健康调研</a:t>
            </a:r>
            <a:r>
              <a:rPr lang="en-US" altLang="zh-CN" sz="1600" dirty="0">
                <a:solidFill>
                  <a:srgbClr val="000000"/>
                </a:solidFill>
                <a:latin typeface="微软雅黑" panose="020B0503020204020204" pitchFamily="34" charset="-122"/>
                <a:ea typeface="微软雅黑" panose="020B0503020204020204" pitchFamily="34" charset="-122"/>
              </a:rPr>
              <a:t>》</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1629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404664"/>
            <a:ext cx="8301875" cy="518141"/>
          </a:xfrm>
        </p:spPr>
        <p:txBody>
          <a:bodyPr anchor="ctr" anchorCtr="0">
            <a:normAutofit fontScale="90000"/>
          </a:bodyPr>
          <a:lstStyle/>
          <a:p>
            <a:pPr algn="l"/>
            <a:r>
              <a:rPr lang="zh-CN" altLang="en-US" sz="3200" b="1" dirty="0" smtClean="0">
                <a:ea typeface="微软雅黑" pitchFamily="34" charset="-122"/>
              </a:rPr>
              <a:t>显示屏产生</a:t>
            </a:r>
            <a:r>
              <a:rPr lang="zh-CN" altLang="en-US" sz="3200" b="1" dirty="0">
                <a:ea typeface="微软雅黑" pitchFamily="34" charset="-122"/>
              </a:rPr>
              <a:t>的高能短波蓝光</a:t>
            </a:r>
            <a:r>
              <a:rPr lang="zh-CN" altLang="en-US" sz="3200" b="1" dirty="0" smtClean="0">
                <a:ea typeface="微软雅黑" pitchFamily="34" charset="-122"/>
              </a:rPr>
              <a:t>，容易</a:t>
            </a:r>
            <a:r>
              <a:rPr lang="zh-CN" altLang="en-US" sz="3200" b="1" dirty="0">
                <a:ea typeface="微软雅黑" pitchFamily="34" charset="-122"/>
              </a:rPr>
              <a:t>导致眼部疲劳和相关疾病</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51920" y="1196752"/>
            <a:ext cx="4608512" cy="2479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5352" y="4077072"/>
            <a:ext cx="4849998"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70357" y="3934361"/>
            <a:ext cx="3566139" cy="2856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759" y="1052388"/>
            <a:ext cx="2954129" cy="2671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584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412015" y="274334"/>
            <a:ext cx="8301875" cy="518141"/>
          </a:xfrm>
        </p:spPr>
        <p:txBody>
          <a:bodyPr>
            <a:normAutofit fontScale="90000"/>
          </a:bodyPr>
          <a:lstStyle/>
          <a:p>
            <a:pPr defTabSz="1214535">
              <a:lnSpc>
                <a:spcPct val="100000"/>
              </a:lnSpc>
              <a:tabLst>
                <a:tab pos="1214535" algn="l"/>
              </a:tabLst>
            </a:pPr>
            <a:r>
              <a:rPr lang="zh-CN" altLang="en-US" sz="3200" b="1" dirty="0" smtClean="0">
                <a:latin typeface="微软雅黑" panose="020B0503020204020204" pitchFamily="34" charset="-122"/>
                <a:ea typeface="微软雅黑" panose="020B0503020204020204" pitchFamily="34" charset="-122"/>
              </a:rPr>
              <a:t>关怀</a:t>
            </a:r>
            <a:r>
              <a:rPr lang="zh-CN" altLang="en-US" sz="3200" b="1" dirty="0">
                <a:latin typeface="微软雅黑" panose="020B0503020204020204" pitchFamily="34" charset="-122"/>
                <a:ea typeface="微软雅黑" panose="020B0503020204020204" pitchFamily="34" charset="-122"/>
              </a:rPr>
              <a:t>：</a:t>
            </a:r>
            <a:r>
              <a:rPr lang="zh-CN" altLang="en-US" sz="3200" b="1" dirty="0" smtClean="0">
                <a:latin typeface="微软雅黑" panose="020B0503020204020204" pitchFamily="34" charset="-122"/>
                <a:ea typeface="微软雅黑" panose="020B0503020204020204" pitchFamily="34" charset="-122"/>
              </a:rPr>
              <a:t>光</a:t>
            </a:r>
            <a:r>
              <a:rPr lang="zh-CN" altLang="en-US" sz="3200" b="1" dirty="0">
                <a:latin typeface="微软雅黑" panose="020B0503020204020204" pitchFamily="34" charset="-122"/>
                <a:ea typeface="微软雅黑" panose="020B0503020204020204" pitchFamily="34" charset="-122"/>
              </a:rPr>
              <a:t>触媒技术，关注客户健康</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637" y="1378431"/>
            <a:ext cx="1731856" cy="4930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46207" y="1446664"/>
            <a:ext cx="1866581" cy="486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33958" y="1025950"/>
            <a:ext cx="1107996" cy="461665"/>
          </a:xfrm>
          <a:prstGeom prst="rect">
            <a:avLst/>
          </a:prstGeom>
          <a:noFill/>
        </p:spPr>
        <p:txBody>
          <a:bodyPr wrap="none" rtlCol="0">
            <a:spAutoFit/>
          </a:bodyPr>
          <a:lstStyle/>
          <a:p>
            <a:r>
              <a:rPr lang="zh-CN" altLang="en-US" sz="2400" b="1" dirty="0" smtClean="0">
                <a:solidFill>
                  <a:prstClr val="white">
                    <a:lumMod val="50000"/>
                  </a:prstClr>
                </a:solidFill>
                <a:latin typeface="微软雅黑" panose="020B0503020204020204" pitchFamily="34" charset="-122"/>
                <a:ea typeface="微软雅黑" panose="020B0503020204020204" pitchFamily="34" charset="-122"/>
              </a:rPr>
              <a:t>启动前</a:t>
            </a:r>
          </a:p>
        </p:txBody>
      </p:sp>
      <p:sp>
        <p:nvSpPr>
          <p:cNvPr id="8" name="TextBox 7"/>
          <p:cNvSpPr txBox="1"/>
          <p:nvPr/>
        </p:nvSpPr>
        <p:spPr>
          <a:xfrm>
            <a:off x="2854713" y="1025945"/>
            <a:ext cx="1107996" cy="461665"/>
          </a:xfrm>
          <a:prstGeom prst="rect">
            <a:avLst/>
          </a:prstGeom>
          <a:noFill/>
        </p:spPr>
        <p:txBody>
          <a:bodyPr wrap="none" rtlCol="0">
            <a:spAutoFi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启动后</a:t>
            </a:r>
          </a:p>
        </p:txBody>
      </p:sp>
      <p:sp>
        <p:nvSpPr>
          <p:cNvPr id="9" name="矩形 8"/>
          <p:cNvSpPr/>
          <p:nvPr/>
        </p:nvSpPr>
        <p:spPr>
          <a:xfrm>
            <a:off x="3071973" y="1828803"/>
            <a:ext cx="950790" cy="12965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smtClean="0">
              <a:solidFill>
                <a:prstClr val="white"/>
              </a:solidFill>
            </a:endParaRPr>
          </a:p>
        </p:txBody>
      </p:sp>
      <p:sp>
        <p:nvSpPr>
          <p:cNvPr id="10" name="TextBox 9"/>
          <p:cNvSpPr txBox="1"/>
          <p:nvPr/>
        </p:nvSpPr>
        <p:spPr>
          <a:xfrm>
            <a:off x="4684720" y="1517024"/>
            <a:ext cx="3624947" cy="4062651"/>
          </a:xfrm>
          <a:prstGeom prst="rect">
            <a:avLst/>
          </a:prstGeom>
          <a:noFill/>
        </p:spPr>
        <p:txBody>
          <a:bodyPr wrap="square" rtlCol="0">
            <a:spAutoFit/>
          </a:bodyPr>
          <a:lstStyle/>
          <a:p>
            <a:pPr defTabSz="1217613">
              <a:lnSpc>
                <a:spcPct val="150000"/>
              </a:lnSpc>
            </a:pPr>
            <a:r>
              <a:rPr lang="zh-CN" altLang="en-US" sz="2800" b="1" dirty="0">
                <a:solidFill>
                  <a:srgbClr val="FF0000"/>
                </a:solidFill>
                <a:latin typeface="微软雅黑" panose="020B0503020204020204" pitchFamily="34" charset="-122"/>
                <a:ea typeface="微软雅黑" panose="020B0503020204020204" pitchFamily="34" charset="-122"/>
                <a:cs typeface="Arial" charset="0"/>
              </a:rPr>
              <a:t>光</a:t>
            </a:r>
            <a:r>
              <a:rPr lang="zh-CN" altLang="en-US" sz="2800" b="1" dirty="0" smtClean="0">
                <a:solidFill>
                  <a:srgbClr val="FF0000"/>
                </a:solidFill>
                <a:latin typeface="微软雅黑" panose="020B0503020204020204" pitchFamily="34" charset="-122"/>
                <a:ea typeface="微软雅黑" panose="020B0503020204020204" pitchFamily="34" charset="-122"/>
                <a:cs typeface="Arial" charset="0"/>
              </a:rPr>
              <a:t>触媒风扇</a:t>
            </a:r>
            <a:endParaRPr lang="en-US" sz="2800" b="1" dirty="0" smtClean="0">
              <a:solidFill>
                <a:srgbClr val="FF0000"/>
              </a:solidFill>
              <a:latin typeface="微软雅黑" panose="020B0503020204020204" pitchFamily="34" charset="-122"/>
              <a:ea typeface="微软雅黑" panose="020B0503020204020204" pitchFamily="34" charset="-122"/>
              <a:cs typeface="Arial" charset="0"/>
            </a:endParaRPr>
          </a:p>
          <a:p>
            <a:pPr marL="857250" indent="-857250" defTabSz="1217613">
              <a:lnSpc>
                <a:spcPct val="150000"/>
              </a:lnSpc>
              <a:buSzPct val="50000"/>
              <a:buFont typeface="Wingdings" pitchFamily="2" charset="2"/>
              <a:buChar char="l"/>
            </a:pPr>
            <a:r>
              <a:rPr lang="zh-CN" altLang="en-US" sz="2400" dirty="0" smtClean="0">
                <a:solidFill>
                  <a:srgbClr val="000000"/>
                </a:solidFill>
                <a:latin typeface="微软雅黑" panose="020B0503020204020204" pitchFamily="34" charset="-122"/>
                <a:ea typeface="微软雅黑" panose="020B0503020204020204" pitchFamily="34" charset="-122"/>
                <a:cs typeface="Arial" charset="0"/>
              </a:rPr>
              <a:t>杀菌</a:t>
            </a:r>
            <a:r>
              <a:rPr lang="zh-CN" altLang="en-US" sz="2400" dirty="0">
                <a:solidFill>
                  <a:srgbClr val="000000"/>
                </a:solidFill>
                <a:latin typeface="微软雅黑" panose="020B0503020204020204" pitchFamily="34" charset="-122"/>
                <a:ea typeface="微软雅黑" panose="020B0503020204020204" pitchFamily="34" charset="-122"/>
                <a:cs typeface="Arial" charset="0"/>
              </a:rPr>
              <a:t>、防霉、净化空气</a:t>
            </a:r>
          </a:p>
          <a:p>
            <a:pPr marL="857250" indent="-857250" defTabSz="1217613">
              <a:lnSpc>
                <a:spcPct val="150000"/>
              </a:lnSpc>
              <a:buSzPct val="50000"/>
              <a:buFont typeface="Wingdings" pitchFamily="2" charset="2"/>
              <a:buChar char="l"/>
            </a:pPr>
            <a:r>
              <a:rPr lang="zh-CN" altLang="en-US" sz="2400" dirty="0">
                <a:solidFill>
                  <a:srgbClr val="000000"/>
                </a:solidFill>
                <a:latin typeface="微软雅黑" panose="020B0503020204020204" pitchFamily="34" charset="-122"/>
                <a:ea typeface="微软雅黑" panose="020B0503020204020204" pitchFamily="34" charset="-122"/>
                <a:cs typeface="Arial" charset="0"/>
              </a:rPr>
              <a:t>分解甲醛等有害气体</a:t>
            </a:r>
          </a:p>
          <a:p>
            <a:pPr marL="857250" indent="-857250" defTabSz="1217613">
              <a:lnSpc>
                <a:spcPct val="150000"/>
              </a:lnSpc>
              <a:buSzPct val="50000"/>
              <a:buFont typeface="Wingdings" pitchFamily="2" charset="2"/>
              <a:buChar char="l"/>
            </a:pPr>
            <a:r>
              <a:rPr lang="zh-CN" altLang="en-US" sz="2400" dirty="0">
                <a:solidFill>
                  <a:srgbClr val="000000"/>
                </a:solidFill>
                <a:latin typeface="微软雅黑" panose="020B0503020204020204" pitchFamily="34" charset="-122"/>
                <a:ea typeface="微软雅黑" panose="020B0503020204020204" pitchFamily="34" charset="-122"/>
                <a:cs typeface="Arial" charset="0"/>
              </a:rPr>
              <a:t>创造健康的</a:t>
            </a:r>
            <a:r>
              <a:rPr lang="zh-CN" altLang="en-US" sz="2400" dirty="0" smtClean="0">
                <a:solidFill>
                  <a:srgbClr val="000000"/>
                </a:solidFill>
                <a:latin typeface="微软雅黑" panose="020B0503020204020204" pitchFamily="34" charset="-122"/>
                <a:ea typeface="微软雅黑" panose="020B0503020204020204" pitchFamily="34" charset="-122"/>
                <a:cs typeface="Arial" charset="0"/>
              </a:rPr>
              <a:t>办公学习环境</a:t>
            </a:r>
            <a:endParaRPr lang="zh-CN" altLang="en-US" sz="2400" dirty="0">
              <a:solidFill>
                <a:srgbClr val="000000"/>
              </a:solidFill>
              <a:latin typeface="微软雅黑" panose="020B0503020204020204" pitchFamily="34" charset="-122"/>
              <a:ea typeface="微软雅黑" panose="020B0503020204020204" pitchFamily="34" charset="-122"/>
              <a:cs typeface="Arial" charset="0"/>
            </a:endParaRPr>
          </a:p>
        </p:txBody>
      </p:sp>
      <p:pic>
        <p:nvPicPr>
          <p:cNvPr id="11"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28956" y="4226400"/>
            <a:ext cx="3172652"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直接连接符 11"/>
          <p:cNvCxnSpPr/>
          <p:nvPr/>
        </p:nvCxnSpPr>
        <p:spPr>
          <a:xfrm flipH="1">
            <a:off x="4022766" y="1962901"/>
            <a:ext cx="5800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81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323851" y="693174"/>
            <a:ext cx="8424863" cy="5975914"/>
          </a:xfrm>
        </p:spPr>
        <p:txBody>
          <a:bodyPr/>
          <a:lstStyle/>
          <a:p>
            <a:pPr eaLnBrk="1" hangingPunct="1"/>
            <a:r>
              <a:rPr lang="zh-CN" altLang="en-US" b="1" dirty="0" smtClean="0">
                <a:solidFill>
                  <a:srgbClr val="FF0000"/>
                </a:solidFill>
                <a:latin typeface="微软雅黑" pitchFamily="34" charset="-122"/>
                <a:ea typeface="微软雅黑" pitchFamily="34" charset="-122"/>
              </a:rPr>
              <a:t>（</a:t>
            </a:r>
            <a:r>
              <a:rPr lang="en-US" altLang="zh-CN" b="1" dirty="0" smtClean="0">
                <a:solidFill>
                  <a:srgbClr val="FF0000"/>
                </a:solidFill>
                <a:latin typeface="微软雅黑" pitchFamily="34" charset="-122"/>
                <a:ea typeface="微软雅黑" pitchFamily="34" charset="-122"/>
              </a:rPr>
              <a:t>2</a:t>
            </a:r>
            <a:r>
              <a:rPr lang="zh-CN" altLang="en-US" b="1" dirty="0" smtClean="0">
                <a:solidFill>
                  <a:srgbClr val="FF0000"/>
                </a:solidFill>
                <a:latin typeface="微软雅黑" pitchFamily="34" charset="-122"/>
                <a:ea typeface="微软雅黑" pitchFamily="34" charset="-122"/>
              </a:rPr>
              <a:t>）</a:t>
            </a:r>
            <a:r>
              <a:rPr lang="zh-CN" altLang="en-US" sz="2800" b="1" dirty="0" smtClean="0">
                <a:solidFill>
                  <a:srgbClr val="FF0000"/>
                </a:solidFill>
                <a:latin typeface="微软雅黑" pitchFamily="34" charset="-122"/>
                <a:ea typeface="微软雅黑" pitchFamily="34" charset="-122"/>
              </a:rPr>
              <a:t>科学合理设置资格条件</a:t>
            </a:r>
          </a:p>
          <a:p>
            <a:pPr eaLnBrk="1" hangingPunct="1">
              <a:lnSpc>
                <a:spcPct val="100000"/>
              </a:lnSpc>
            </a:pPr>
            <a:r>
              <a:rPr lang="zh-CN" altLang="en-US" sz="2800" dirty="0" smtClean="0"/>
              <a:t>招标投标活动是缔约合同的过程其目的是签订一个合同。在资格预审文件和招标文件中合理科学确定潜在投标人和投标人的资格条件是关系到合同能否顺利履约的首要问题。资格条件是一个系统，在施工项目“资质条件、财务要求、业绩要求、信誉要求、项目经理要求和其他要求”构成的评价体系中，资质条件是准入门槛，财务要求反映投标人经济实力，业绩要求体现了投标人的履约能力，包括已完工和正在承接的业绩，前者表示企业的整体能力，后者体现其剩余能力；在货物招标中</a:t>
            </a:r>
            <a:r>
              <a:rPr lang="en-US" altLang="zh-CN" sz="2800" dirty="0" smtClean="0"/>
              <a:t>,</a:t>
            </a:r>
            <a:r>
              <a:rPr lang="zh-CN" altLang="en-US" sz="2800" dirty="0" smtClean="0"/>
              <a:t>其业绩分为生产厂业绩和供应商业绩。</a:t>
            </a:r>
          </a:p>
        </p:txBody>
      </p:sp>
    </p:spTree>
    <p:extLst>
      <p:ext uri="{BB962C8B-B14F-4D97-AF65-F5344CB8AC3E}">
        <p14:creationId xmlns:p14="http://schemas.microsoft.com/office/powerpoint/2010/main" val="16526242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468314" y="981075"/>
            <a:ext cx="8218487" cy="5145088"/>
          </a:xfrm>
        </p:spPr>
        <p:txBody>
          <a:bodyPr>
            <a:normAutofit lnSpcReduction="10000"/>
          </a:bodyPr>
          <a:lstStyle/>
          <a:p>
            <a:pPr eaLnBrk="1" hangingPunct="1">
              <a:lnSpc>
                <a:spcPct val="100000"/>
              </a:lnSpc>
            </a:pPr>
            <a:r>
              <a:rPr lang="zh-CN" altLang="en-US" sz="2800" dirty="0" smtClean="0"/>
              <a:t>前者体现制造能力，后者体现服务能力；信誉要求是投标人诚信的证明，项目经理是完成合同最重要的关键条件。</a:t>
            </a:r>
            <a:r>
              <a:rPr lang="zh-CN" altLang="en-US" sz="2800" dirty="0" smtClean="0">
                <a:solidFill>
                  <a:srgbClr val="FF0000"/>
                </a:solidFill>
                <a:ea typeface="微软雅黑" pitchFamily="34" charset="-122"/>
              </a:rPr>
              <a:t>资格条件设计的科学性表现为衡量投标人履约能力的准确和全面性；合理性表现为对履约能力的满足和经济性。</a:t>
            </a:r>
            <a:r>
              <a:rPr lang="zh-CN" altLang="en-US" sz="2800" dirty="0" smtClean="0"/>
              <a:t>这个环节也是招标人最可能排斥潜在投标人的环节之一，在某种意义上讲，招标文本制订资格审查的条件主要是对合同相对人的选择门槛。</a:t>
            </a:r>
          </a:p>
          <a:p>
            <a:pPr>
              <a:lnSpc>
                <a:spcPct val="100000"/>
              </a:lnSpc>
            </a:pPr>
            <a:r>
              <a:rPr lang="zh-CN" altLang="en-US" sz="2800" dirty="0"/>
              <a:t>注意招标投标法和政府采购法关于资格条件规定的不同。</a:t>
            </a:r>
            <a:endParaRPr lang="en-US" altLang="zh-CN" sz="2800" dirty="0"/>
          </a:p>
          <a:p>
            <a:pPr>
              <a:lnSpc>
                <a:spcPct val="100000"/>
              </a:lnSpc>
            </a:pPr>
            <a:r>
              <a:rPr lang="zh-CN" altLang="en-US" sz="2800" dirty="0"/>
              <a:t>在政府采购中任何涉及投标人规模条件的内容均不能作为资质条件和评分因素。</a:t>
            </a:r>
          </a:p>
          <a:p>
            <a:pPr eaLnBrk="1" hangingPunct="1"/>
            <a:endParaRPr lang="en-US" altLang="zh-CN" b="1" dirty="0" smtClean="0"/>
          </a:p>
        </p:txBody>
      </p:sp>
    </p:spTree>
    <p:extLst>
      <p:ext uri="{BB962C8B-B14F-4D97-AF65-F5344CB8AC3E}">
        <p14:creationId xmlns:p14="http://schemas.microsoft.com/office/powerpoint/2010/main" val="31270376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468314" y="404813"/>
            <a:ext cx="8218487" cy="5721350"/>
          </a:xfrm>
        </p:spPr>
        <p:txBody>
          <a:bodyPr/>
          <a:lstStyle/>
          <a:p>
            <a:pPr eaLnBrk="1" hangingPunct="1"/>
            <a:r>
              <a:rPr lang="zh-CN" altLang="en-US" b="1" dirty="0" smtClean="0">
                <a:solidFill>
                  <a:srgbClr val="FF0000"/>
                </a:solidFill>
                <a:latin typeface="微软雅黑" pitchFamily="34" charset="-122"/>
                <a:ea typeface="微软雅黑" pitchFamily="34" charset="-122"/>
              </a:rPr>
              <a:t>（</a:t>
            </a:r>
            <a:r>
              <a:rPr lang="en-US" altLang="zh-CN" b="1" dirty="0" smtClean="0">
                <a:solidFill>
                  <a:srgbClr val="FF0000"/>
                </a:solidFill>
                <a:latin typeface="微软雅黑" pitchFamily="34" charset="-122"/>
                <a:ea typeface="微软雅黑" pitchFamily="34" charset="-122"/>
              </a:rPr>
              <a:t>3</a:t>
            </a:r>
            <a:r>
              <a:rPr lang="zh-CN" altLang="en-US" b="1" dirty="0" smtClean="0">
                <a:solidFill>
                  <a:srgbClr val="FF0000"/>
                </a:solidFill>
                <a:latin typeface="微软雅黑" pitchFamily="34" charset="-122"/>
                <a:ea typeface="微软雅黑" pitchFamily="34" charset="-122"/>
              </a:rPr>
              <a:t>）</a:t>
            </a:r>
            <a:r>
              <a:rPr lang="zh-CN" altLang="en-US" sz="2800" b="1" dirty="0" smtClean="0">
                <a:solidFill>
                  <a:srgbClr val="FF0000"/>
                </a:solidFill>
                <a:latin typeface="微软雅黑" pitchFamily="34" charset="-122"/>
                <a:ea typeface="微软雅黑" pitchFamily="34" charset="-122"/>
              </a:rPr>
              <a:t>划分标段</a:t>
            </a:r>
          </a:p>
          <a:p>
            <a:pPr eaLnBrk="1" hangingPunct="1"/>
            <a:r>
              <a:rPr lang="zh-CN" altLang="en-US" sz="2800" dirty="0" smtClean="0"/>
              <a:t>所谓标段也有部门称作标包，是指招标人在充分考虑合同规模、技术标准规格分类要求、潜在投标人状况，以及合同履行期限等因素的基础上，将一项工程、服务，或者一个批次的货物拆分为若干个合同单位。标段划分既要满足招标项目技术经济和管理的客观需要，又要遵守</a:t>
            </a:r>
            <a:r>
              <a:rPr lang="en-US" altLang="zh-CN" sz="2800" dirty="0" smtClean="0"/>
              <a:t>《</a:t>
            </a:r>
            <a:r>
              <a:rPr lang="zh-CN" altLang="en-US" sz="2800" dirty="0" smtClean="0"/>
              <a:t>招标法</a:t>
            </a:r>
            <a:r>
              <a:rPr lang="en-US" altLang="zh-CN" sz="2800" dirty="0" smtClean="0"/>
              <a:t>》</a:t>
            </a:r>
            <a:r>
              <a:rPr lang="zh-CN" altLang="en-US" sz="2800" dirty="0" smtClean="0"/>
              <a:t>等相关法律法规规定。</a:t>
            </a:r>
          </a:p>
          <a:p>
            <a:pPr eaLnBrk="1" hangingPunct="1"/>
            <a:r>
              <a:rPr lang="zh-CN" altLang="en-US" sz="2800" dirty="0" smtClean="0"/>
              <a:t>考虑因素：法规、项目管理方式、能力、竞争格局、技术关联、工期与规模</a:t>
            </a:r>
          </a:p>
          <a:p>
            <a:pPr eaLnBrk="1" hangingPunct="1"/>
            <a:r>
              <a:rPr lang="zh-CN" altLang="en-US" sz="2800" dirty="0" smtClean="0"/>
              <a:t>案例：阀门、</a:t>
            </a:r>
          </a:p>
          <a:p>
            <a:pPr eaLnBrk="1" hangingPunct="1"/>
            <a:r>
              <a:rPr lang="zh-CN" altLang="en-US" sz="2800" dirty="0" smtClean="0"/>
              <a:t>案例：市政道路</a:t>
            </a:r>
          </a:p>
        </p:txBody>
      </p:sp>
    </p:spTree>
    <p:extLst>
      <p:ext uri="{BB962C8B-B14F-4D97-AF65-F5344CB8AC3E}">
        <p14:creationId xmlns:p14="http://schemas.microsoft.com/office/powerpoint/2010/main" val="20744166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323850" y="855406"/>
            <a:ext cx="8362950" cy="5270758"/>
          </a:xfrm>
        </p:spPr>
        <p:txBody>
          <a:bodyPr>
            <a:normAutofit lnSpcReduction="10000"/>
          </a:bodyPr>
          <a:lstStyle/>
          <a:p>
            <a:pPr eaLnBrk="1" hangingPunct="1"/>
            <a:r>
              <a:rPr lang="zh-CN" altLang="en-US" dirty="0" smtClean="0">
                <a:solidFill>
                  <a:srgbClr val="FF0000"/>
                </a:solidFill>
                <a:latin typeface="微软雅黑" pitchFamily="34" charset="-122"/>
                <a:ea typeface="微软雅黑" pitchFamily="34" charset="-122"/>
              </a:rPr>
              <a:t>（</a:t>
            </a:r>
            <a:r>
              <a:rPr lang="en-US" altLang="zh-CN" dirty="0" smtClean="0">
                <a:solidFill>
                  <a:srgbClr val="FF0000"/>
                </a:solidFill>
                <a:latin typeface="微软雅黑" pitchFamily="34" charset="-122"/>
                <a:ea typeface="微软雅黑" pitchFamily="34" charset="-122"/>
              </a:rPr>
              <a:t>4</a:t>
            </a:r>
            <a:r>
              <a:rPr lang="zh-CN" altLang="en-US" dirty="0" smtClean="0">
                <a:solidFill>
                  <a:srgbClr val="FF0000"/>
                </a:solidFill>
                <a:latin typeface="微软雅黑" pitchFamily="34" charset="-122"/>
                <a:ea typeface="微软雅黑" pitchFamily="34" charset="-122"/>
              </a:rPr>
              <a:t>）</a:t>
            </a:r>
            <a:r>
              <a:rPr lang="zh-CN" altLang="en-US" sz="2800" dirty="0" smtClean="0">
                <a:solidFill>
                  <a:srgbClr val="FF0000"/>
                </a:solidFill>
                <a:latin typeface="微软雅黑" pitchFamily="34" charset="-122"/>
                <a:ea typeface="微软雅黑" pitchFamily="34" charset="-122"/>
              </a:rPr>
              <a:t>准确设置技术条件</a:t>
            </a:r>
          </a:p>
          <a:p>
            <a:pPr eaLnBrk="1" hangingPunct="1">
              <a:lnSpc>
                <a:spcPct val="100000"/>
              </a:lnSpc>
            </a:pPr>
            <a:r>
              <a:rPr lang="zh-CN" altLang="en-US" sz="2800" dirty="0" smtClean="0"/>
              <a:t>技术条件设置不合理的原因有缺乏经验和有意排斥或限制投标人两种情况，因此，在编制招标文件应当邀请相关技术专家对其技术条件审核，审核的要点是招标文件中设置的技术指标否有歧视性排他性指标，是否能构成</a:t>
            </a:r>
            <a:r>
              <a:rPr lang="en-US" altLang="zh-CN" sz="2800" dirty="0" smtClean="0"/>
              <a:t>3</a:t>
            </a:r>
            <a:r>
              <a:rPr lang="zh-CN" altLang="en-US" sz="2800" dirty="0" smtClean="0"/>
              <a:t>人以上有效投标形成竞争。虽然法律没有规定行政监督部门可以对招标文件进行审核或备案，但是为了保证招标的公正和成功，招标人应当主动并坚持将该程序确定为本单位编制招标文件的制度。这是招标投标活动的技术属性决定的，这对于保证招标投标活动的公平和降低采购成本很有好处。</a:t>
            </a:r>
            <a:endParaRPr lang="en-US" altLang="zh-CN" sz="2800" dirty="0" smtClean="0"/>
          </a:p>
        </p:txBody>
      </p:sp>
    </p:spTree>
    <p:extLst>
      <p:ext uri="{BB962C8B-B14F-4D97-AF65-F5344CB8AC3E}">
        <p14:creationId xmlns:p14="http://schemas.microsoft.com/office/powerpoint/2010/main" val="3386505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124744"/>
            <a:ext cx="8291264" cy="5001419"/>
          </a:xfrm>
        </p:spPr>
        <p:txBody>
          <a:bodyPr>
            <a:normAutofit lnSpcReduction="10000"/>
          </a:bodyPr>
          <a:lstStyle/>
          <a:p>
            <a:r>
              <a:rPr lang="zh-CN" altLang="en-US" sz="2800" dirty="0" smtClean="0"/>
              <a:t>招标投标活动属于经济、管理、技术、法律等更多重领域交叉的复合型的交易行为。说到底，</a:t>
            </a:r>
            <a:endParaRPr lang="en-US" altLang="zh-CN" sz="2800" dirty="0" smtClean="0"/>
          </a:p>
          <a:p>
            <a:r>
              <a:rPr lang="zh-CN" altLang="en-US" sz="2800" dirty="0" smtClean="0"/>
              <a:t>招标</a:t>
            </a:r>
            <a:r>
              <a:rPr lang="zh-CN" altLang="en-US" sz="2800" dirty="0"/>
              <a:t>投标活动是公权力管制下签订并履行民事活动的过程</a:t>
            </a:r>
            <a:r>
              <a:rPr lang="zh-CN" altLang="en-US" sz="2800" dirty="0" smtClean="0"/>
              <a:t>。</a:t>
            </a:r>
            <a:endParaRPr lang="en-US" altLang="zh-CN" sz="2800" dirty="0" smtClean="0"/>
          </a:p>
          <a:p>
            <a:r>
              <a:rPr lang="zh-CN" altLang="en-US" sz="2800" dirty="0" smtClean="0"/>
              <a:t>招标</a:t>
            </a:r>
            <a:r>
              <a:rPr lang="zh-CN" altLang="en-US" sz="2800" dirty="0"/>
              <a:t>投标</a:t>
            </a:r>
            <a:r>
              <a:rPr lang="zh-CN" altLang="en-US" sz="2800" dirty="0" smtClean="0"/>
              <a:t>活动依据阶段可分为制定</a:t>
            </a:r>
            <a:r>
              <a:rPr lang="zh-CN" altLang="en-US" sz="2800" dirty="0"/>
              <a:t>招标方案、编制招标文件、执行招标程序、完成中标</a:t>
            </a:r>
            <a:r>
              <a:rPr lang="zh-CN" altLang="en-US" sz="2800" dirty="0" smtClean="0"/>
              <a:t>合同四个方面的内容。</a:t>
            </a:r>
            <a:r>
              <a:rPr lang="zh-CN" altLang="en-US" sz="2800" dirty="0"/>
              <a:t>如果说方案是采购活动的战略计划，编制招标文件则是采购活动的具体战术安排，它直接关系到采购目标的实现</a:t>
            </a:r>
            <a:r>
              <a:rPr lang="zh-CN" altLang="en-US" sz="2800" dirty="0" smtClean="0"/>
              <a:t>。</a:t>
            </a:r>
            <a:endParaRPr lang="en-US" altLang="zh-CN" sz="2800" dirty="0" smtClean="0"/>
          </a:p>
          <a:p>
            <a:r>
              <a:rPr lang="zh-CN" altLang="en-US" sz="2800" dirty="0" smtClean="0"/>
              <a:t>标准招标文件处处体现了上述复杂的交易关系的多重特征。</a:t>
            </a:r>
            <a:endParaRPr lang="en-US" altLang="zh-CN" sz="2800" dirty="0"/>
          </a:p>
        </p:txBody>
      </p:sp>
    </p:spTree>
    <p:extLst>
      <p:ext uri="{BB962C8B-B14F-4D97-AF65-F5344CB8AC3E}">
        <p14:creationId xmlns:p14="http://schemas.microsoft.com/office/powerpoint/2010/main" val="577138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a:xfrm>
            <a:off x="395289" y="476673"/>
            <a:ext cx="8291512" cy="5649491"/>
          </a:xfrm>
        </p:spPr>
        <p:txBody>
          <a:bodyPr>
            <a:normAutofit lnSpcReduction="10000"/>
          </a:bodyPr>
          <a:lstStyle/>
          <a:p>
            <a:pPr eaLnBrk="1" hangingPunct="1">
              <a:lnSpc>
                <a:spcPct val="90000"/>
              </a:lnSpc>
            </a:pPr>
            <a:r>
              <a:rPr lang="zh-CN" altLang="en-US" dirty="0" smtClean="0">
                <a:solidFill>
                  <a:srgbClr val="FF0000"/>
                </a:solidFill>
                <a:latin typeface="微软雅黑" pitchFamily="34" charset="-122"/>
                <a:ea typeface="微软雅黑" pitchFamily="34" charset="-122"/>
              </a:rPr>
              <a:t>（</a:t>
            </a:r>
            <a:r>
              <a:rPr lang="en-US" altLang="zh-CN" dirty="0" smtClean="0">
                <a:solidFill>
                  <a:srgbClr val="FF0000"/>
                </a:solidFill>
                <a:latin typeface="微软雅黑" pitchFamily="34" charset="-122"/>
                <a:ea typeface="微软雅黑" pitchFamily="34" charset="-122"/>
              </a:rPr>
              <a:t>5</a:t>
            </a:r>
            <a:r>
              <a:rPr lang="zh-CN" altLang="en-US" dirty="0" smtClean="0">
                <a:solidFill>
                  <a:srgbClr val="FF0000"/>
                </a:solidFill>
                <a:latin typeface="微软雅黑" pitchFamily="34" charset="-122"/>
                <a:ea typeface="微软雅黑" pitchFamily="34" charset="-122"/>
              </a:rPr>
              <a:t>）</a:t>
            </a:r>
            <a:r>
              <a:rPr lang="zh-CN" altLang="en-US" sz="2800" dirty="0" smtClean="0">
                <a:solidFill>
                  <a:srgbClr val="FF0000"/>
                </a:solidFill>
                <a:latin typeface="微软雅黑" pitchFamily="34" charset="-122"/>
                <a:ea typeface="微软雅黑" pitchFamily="34" charset="-122"/>
              </a:rPr>
              <a:t>评标办法的确定</a:t>
            </a:r>
          </a:p>
          <a:p>
            <a:pPr eaLnBrk="1" hangingPunct="1">
              <a:lnSpc>
                <a:spcPct val="90000"/>
              </a:lnSpc>
            </a:pPr>
            <a:r>
              <a:rPr lang="zh-CN" altLang="en-US" sz="2800" dirty="0" smtClean="0"/>
              <a:t>在标准施工文件中，规定了两种评标办法。经评审的最低投标价法和综合评估法。</a:t>
            </a:r>
            <a:endParaRPr lang="en-US" altLang="zh-CN" sz="2800" dirty="0" smtClean="0"/>
          </a:p>
          <a:p>
            <a:pPr eaLnBrk="1" hangingPunct="1">
              <a:lnSpc>
                <a:spcPct val="90000"/>
              </a:lnSpc>
            </a:pPr>
            <a:r>
              <a:rPr lang="zh-CN" altLang="en-US" sz="2800" dirty="0" smtClean="0"/>
              <a:t>所谓评标办法包括了</a:t>
            </a:r>
            <a:r>
              <a:rPr lang="zh-CN" altLang="en-US" sz="2800" dirty="0" smtClean="0">
                <a:solidFill>
                  <a:srgbClr val="FF0000"/>
                </a:solidFill>
              </a:rPr>
              <a:t>评标方法、评标程序、评标标准和评标结果</a:t>
            </a:r>
            <a:r>
              <a:rPr lang="zh-CN" altLang="en-US" sz="2800" dirty="0" smtClean="0"/>
              <a:t>四方面内容。</a:t>
            </a:r>
            <a:endParaRPr lang="en-US" altLang="zh-CN" sz="2800" dirty="0" smtClean="0"/>
          </a:p>
          <a:p>
            <a:pPr eaLnBrk="1" hangingPunct="1">
              <a:lnSpc>
                <a:spcPct val="90000"/>
              </a:lnSpc>
            </a:pPr>
            <a:r>
              <a:rPr lang="zh-CN" altLang="en-US" sz="2800" dirty="0" smtClean="0"/>
              <a:t>实践中，大多数项目采用综合评估法，在国际机电产品中采用最低评标价法。</a:t>
            </a:r>
          </a:p>
          <a:p>
            <a:pPr eaLnBrk="1" hangingPunct="1">
              <a:lnSpc>
                <a:spcPct val="90000"/>
              </a:lnSpc>
            </a:pPr>
            <a:r>
              <a:rPr lang="zh-CN" altLang="en-US" sz="2800" dirty="0" smtClean="0"/>
              <a:t>确定评标方法设定相应指标的权值权重是招标人的权利，是体现招标人项目意图的主要手段。也是招标人可能排斥和限制招标人的环节之一。如果说资格条件是对合同“相对人”的选择标准。评标办法的选择则是对合同“标的物”的选择条件。有关评标办法的内容在本书评标价程序中结合程序解读。</a:t>
            </a:r>
          </a:p>
        </p:txBody>
      </p:sp>
    </p:spTree>
    <p:extLst>
      <p:ext uri="{BB962C8B-B14F-4D97-AF65-F5344CB8AC3E}">
        <p14:creationId xmlns:p14="http://schemas.microsoft.com/office/powerpoint/2010/main" val="5195167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251521" y="404664"/>
            <a:ext cx="8640960" cy="5976664"/>
          </a:xfrm>
        </p:spPr>
        <p:txBody>
          <a:bodyPr>
            <a:normAutofit/>
          </a:bodyPr>
          <a:lstStyle/>
          <a:p>
            <a:pPr eaLnBrk="1" hangingPunct="1">
              <a:lnSpc>
                <a:spcPct val="90000"/>
              </a:lnSpc>
              <a:buFontTx/>
              <a:buNone/>
            </a:pPr>
            <a:r>
              <a:rPr lang="zh-CN" altLang="en-US" dirty="0" smtClean="0">
                <a:solidFill>
                  <a:srgbClr val="FF0000"/>
                </a:solidFill>
                <a:latin typeface="微软雅黑" pitchFamily="34" charset="-122"/>
                <a:ea typeface="微软雅黑" pitchFamily="34" charset="-122"/>
              </a:rPr>
              <a:t>（</a:t>
            </a:r>
            <a:r>
              <a:rPr lang="en-US" altLang="zh-CN" dirty="0" smtClean="0">
                <a:solidFill>
                  <a:srgbClr val="FF0000"/>
                </a:solidFill>
                <a:latin typeface="微软雅黑" pitchFamily="34" charset="-122"/>
                <a:ea typeface="微软雅黑" pitchFamily="34" charset="-122"/>
              </a:rPr>
              <a:t>6</a:t>
            </a:r>
            <a:r>
              <a:rPr lang="zh-CN" altLang="en-US" dirty="0" smtClean="0">
                <a:solidFill>
                  <a:srgbClr val="FF0000"/>
                </a:solidFill>
                <a:latin typeface="微软雅黑" pitchFamily="34" charset="-122"/>
                <a:ea typeface="微软雅黑" pitchFamily="34" charset="-122"/>
              </a:rPr>
              <a:t>）</a:t>
            </a:r>
            <a:r>
              <a:rPr lang="zh-CN" altLang="en-US" sz="2800" dirty="0" smtClean="0">
                <a:solidFill>
                  <a:srgbClr val="FF0000"/>
                </a:solidFill>
                <a:latin typeface="微软雅黑" pitchFamily="34" charset="-122"/>
                <a:ea typeface="微软雅黑" pitchFamily="34" charset="-122"/>
              </a:rPr>
              <a:t>关于差异</a:t>
            </a:r>
            <a:r>
              <a:rPr lang="en-US" altLang="zh-CN" sz="2800" dirty="0" smtClean="0">
                <a:solidFill>
                  <a:srgbClr val="FF0000"/>
                </a:solidFill>
                <a:latin typeface="微软雅黑" pitchFamily="34" charset="-122"/>
                <a:ea typeface="微软雅黑" pitchFamily="34" charset="-122"/>
              </a:rPr>
              <a:t>·</a:t>
            </a:r>
            <a:r>
              <a:rPr lang="zh-CN" altLang="en-US" sz="2800" dirty="0" smtClean="0">
                <a:solidFill>
                  <a:srgbClr val="FF0000"/>
                </a:solidFill>
                <a:latin typeface="微软雅黑" pitchFamily="34" charset="-122"/>
                <a:ea typeface="微软雅黑" pitchFamily="34" charset="-122"/>
              </a:rPr>
              <a:t>权重定理及其应用</a:t>
            </a:r>
          </a:p>
          <a:p>
            <a:pPr>
              <a:lnSpc>
                <a:spcPct val="90000"/>
              </a:lnSpc>
              <a:buNone/>
            </a:pPr>
            <a:r>
              <a:rPr lang="zh-CN" altLang="en-US" sz="2800" dirty="0" smtClean="0"/>
              <a:t>   在</a:t>
            </a:r>
            <a:r>
              <a:rPr lang="zh-CN" altLang="en-US" sz="2800" dirty="0"/>
              <a:t>编制招标文件中设置评标方法中的评审因素和权值权重关系到科学准确选择中标人的核心利益。</a:t>
            </a:r>
            <a:endParaRPr lang="en-US" altLang="zh-CN" sz="2800" dirty="0"/>
          </a:p>
          <a:p>
            <a:pPr>
              <a:lnSpc>
                <a:spcPct val="90000"/>
              </a:lnSpc>
            </a:pPr>
            <a:r>
              <a:rPr lang="zh-CN" altLang="en-US" sz="2800" dirty="0"/>
              <a:t>评审因素依据施工、货物、和服务项目的不同其权值也不同，其中</a:t>
            </a:r>
            <a:r>
              <a:rPr lang="zh-CN" altLang="en-US" sz="2800" dirty="0">
                <a:solidFill>
                  <a:srgbClr val="FF0000"/>
                </a:solidFill>
              </a:rPr>
              <a:t>价格因素</a:t>
            </a:r>
            <a:r>
              <a:rPr lang="zh-CN" altLang="en-US" sz="2800" dirty="0"/>
              <a:t>一般是评审因素的重要指标，其权值一般从</a:t>
            </a:r>
            <a:r>
              <a:rPr lang="en-US" altLang="zh-CN" sz="2800" dirty="0"/>
              <a:t>10%</a:t>
            </a:r>
            <a:r>
              <a:rPr lang="zh-CN" altLang="en-US" sz="2800" dirty="0"/>
              <a:t>到</a:t>
            </a:r>
            <a:r>
              <a:rPr lang="en-US" altLang="zh-CN" sz="2800" dirty="0"/>
              <a:t>90%</a:t>
            </a:r>
            <a:r>
              <a:rPr lang="zh-CN" altLang="en-US" sz="2800" dirty="0"/>
              <a:t>或更多不等。其次工期、质量</a:t>
            </a:r>
            <a:r>
              <a:rPr lang="zh-CN" altLang="en-US" sz="2800" dirty="0" smtClean="0"/>
              <a:t>等</a:t>
            </a:r>
            <a:r>
              <a:rPr lang="zh-CN" altLang="en-US" sz="2800" dirty="0" smtClean="0">
                <a:solidFill>
                  <a:srgbClr val="FF0000"/>
                </a:solidFill>
              </a:rPr>
              <a:t>非价格因素</a:t>
            </a:r>
            <a:r>
              <a:rPr lang="zh-CN" altLang="en-US" sz="2800" dirty="0"/>
              <a:t>也依据项目要求在全部评审因素中确定一个合理的平衡权重。</a:t>
            </a:r>
            <a:endParaRPr lang="en-US" altLang="zh-CN" sz="2800" dirty="0"/>
          </a:p>
          <a:p>
            <a:pPr>
              <a:lnSpc>
                <a:spcPct val="90000"/>
              </a:lnSpc>
            </a:pPr>
            <a:r>
              <a:rPr lang="zh-CN" altLang="en-US" sz="2800" dirty="0"/>
              <a:t>在此基础上，对于非价格因素权值的设置应当遵循差异权值定理，即对某项技术指标权值的设定不是依据其重要性设定较大权重，而是由其差异的大小决定</a:t>
            </a:r>
            <a:r>
              <a:rPr lang="zh-CN" altLang="en-US" sz="2800" dirty="0">
                <a:solidFill>
                  <a:srgbClr val="FF0000"/>
                </a:solidFill>
              </a:rPr>
              <a:t>权重</a:t>
            </a:r>
            <a:r>
              <a:rPr lang="zh-CN" altLang="en-US" sz="2800" dirty="0"/>
              <a:t>的大小。</a:t>
            </a:r>
            <a:endParaRPr lang="en-US" altLang="zh-CN" sz="2800" dirty="0"/>
          </a:p>
          <a:p>
            <a:pPr>
              <a:lnSpc>
                <a:spcPct val="90000"/>
              </a:lnSpc>
            </a:pPr>
            <a:r>
              <a:rPr lang="zh-CN" altLang="en-US" sz="2800" dirty="0"/>
              <a:t>都必须满足的关键指标不设置权重加“*”标注，一票否决。</a:t>
            </a:r>
            <a:endParaRPr lang="zh-CN" altLang="en-US" sz="2800" dirty="0"/>
          </a:p>
        </p:txBody>
      </p:sp>
    </p:spTree>
    <p:extLst>
      <p:ext uri="{BB962C8B-B14F-4D97-AF65-F5344CB8AC3E}">
        <p14:creationId xmlns:p14="http://schemas.microsoft.com/office/powerpoint/2010/main" val="21156648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endParaRPr lang="zh-CN" altLang="zh-CN" smtClean="0"/>
          </a:p>
        </p:txBody>
      </p:sp>
      <p:sp>
        <p:nvSpPr>
          <p:cNvPr id="83971" name="Rectangle 3"/>
          <p:cNvSpPr>
            <a:spLocks noGrp="1" noChangeArrowheads="1"/>
          </p:cNvSpPr>
          <p:nvPr>
            <p:ph type="body" idx="1"/>
          </p:nvPr>
        </p:nvSpPr>
        <p:spPr/>
        <p:txBody>
          <a:bodyPr/>
          <a:lstStyle/>
          <a:p>
            <a:pPr eaLnBrk="1" hangingPunct="1">
              <a:lnSpc>
                <a:spcPct val="90000"/>
              </a:lnSpc>
              <a:buFontTx/>
              <a:buNone/>
            </a:pPr>
            <a:r>
              <a:rPr lang="en-US" altLang="zh-CN" sz="2800" b="1" dirty="0" smtClean="0"/>
              <a:t>1</a:t>
            </a:r>
            <a:r>
              <a:rPr lang="zh-CN" altLang="en-US" sz="2800" b="1" dirty="0" smtClean="0"/>
              <a:t>）差异</a:t>
            </a:r>
            <a:r>
              <a:rPr lang="en-US" altLang="zh-CN" sz="2800" b="1" dirty="0" smtClean="0"/>
              <a:t>·</a:t>
            </a:r>
            <a:r>
              <a:rPr lang="zh-CN" altLang="en-US" sz="2800" b="1" dirty="0" smtClean="0"/>
              <a:t>权重定理</a:t>
            </a:r>
          </a:p>
          <a:p>
            <a:pPr eaLnBrk="1" hangingPunct="1">
              <a:lnSpc>
                <a:spcPct val="90000"/>
              </a:lnSpc>
            </a:pPr>
            <a:r>
              <a:rPr lang="zh-CN" altLang="en-US" sz="2800" dirty="0" smtClean="0"/>
              <a:t>所谓差异</a:t>
            </a:r>
            <a:r>
              <a:rPr lang="en-US" altLang="zh-CN" sz="2800" dirty="0" smtClean="0"/>
              <a:t>·</a:t>
            </a:r>
            <a:r>
              <a:rPr lang="zh-CN" altLang="en-US" sz="2800" dirty="0" smtClean="0"/>
              <a:t>权重定理是指评价因素权重分配的依据是评价因素中非价格因素的差异性。该定理的主要内容如下：</a:t>
            </a:r>
          </a:p>
          <a:p>
            <a:pPr eaLnBrk="1" hangingPunct="1">
              <a:lnSpc>
                <a:spcPct val="90000"/>
              </a:lnSpc>
            </a:pPr>
            <a:r>
              <a:rPr lang="zh-CN" altLang="en-US" sz="2800" dirty="0" smtClean="0"/>
              <a:t>① 对评价因素赋予相应权重和其本身的重要性无直接关系，如某一关键技术指标所有投标人都可以满足，对其设置权重无意义，因为没有差异全是满分，无需评价、区别好坏；</a:t>
            </a:r>
          </a:p>
          <a:p>
            <a:pPr eaLnBrk="1" hangingPunct="1">
              <a:lnSpc>
                <a:spcPct val="90000"/>
              </a:lnSpc>
            </a:pPr>
            <a:r>
              <a:rPr lang="zh-CN" altLang="en-US" sz="2800" dirty="0" smtClean="0"/>
              <a:t>② 是否赋予某非价格因素的权重取决于该非价格因素的差异性；</a:t>
            </a:r>
          </a:p>
          <a:p>
            <a:pPr eaLnBrk="1" hangingPunct="1">
              <a:lnSpc>
                <a:spcPct val="90000"/>
              </a:lnSpc>
            </a:pPr>
            <a:endParaRPr lang="en-US" altLang="zh-CN" sz="2800" b="1" dirty="0" smtClean="0"/>
          </a:p>
        </p:txBody>
      </p:sp>
    </p:spTree>
    <p:extLst>
      <p:ext uri="{BB962C8B-B14F-4D97-AF65-F5344CB8AC3E}">
        <p14:creationId xmlns:p14="http://schemas.microsoft.com/office/powerpoint/2010/main" val="36144409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p:txBody>
          <a:bodyPr/>
          <a:lstStyle/>
          <a:p>
            <a:pPr eaLnBrk="1" hangingPunct="1"/>
            <a:r>
              <a:rPr lang="en-US" altLang="zh-CN" sz="2800" dirty="0" smtClean="0"/>
              <a:t>③ </a:t>
            </a:r>
            <a:r>
              <a:rPr lang="zh-CN" altLang="en-US" sz="2800" dirty="0" smtClean="0"/>
              <a:t>需要赋予非价格因素的权重大体上和非价格因素的差异成正比；</a:t>
            </a:r>
          </a:p>
          <a:p>
            <a:pPr eaLnBrk="1" hangingPunct="1"/>
            <a:r>
              <a:rPr lang="zh-CN" altLang="en-US" sz="2800" dirty="0" smtClean="0"/>
              <a:t>④ 价格因素的权重与非价格因素的差异成反比，如果非价格因素的差异很小或为零，评价因素主要是价格，即价格因素的权重最大。</a:t>
            </a:r>
          </a:p>
          <a:p>
            <a:pPr eaLnBrk="1" hangingPunct="1"/>
            <a:r>
              <a:rPr lang="zh-CN" altLang="en-US" sz="2800" dirty="0" smtClean="0"/>
              <a:t>⑤ 可通过对价格因素和非价格因素权重的合理分配确定合理的评标方法，如果选择不合理的权重分配可能导致评价结论的扭曲。</a:t>
            </a:r>
          </a:p>
          <a:p>
            <a:pPr eaLnBrk="1" hangingPunct="1"/>
            <a:endParaRPr lang="en-US" altLang="zh-CN" sz="2800" b="1" dirty="0" smtClean="0"/>
          </a:p>
        </p:txBody>
      </p:sp>
    </p:spTree>
    <p:extLst>
      <p:ext uri="{BB962C8B-B14F-4D97-AF65-F5344CB8AC3E}">
        <p14:creationId xmlns:p14="http://schemas.microsoft.com/office/powerpoint/2010/main" val="34358946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323850" y="908050"/>
            <a:ext cx="8362950" cy="5218113"/>
          </a:xfrm>
        </p:spPr>
        <p:txBody>
          <a:bodyPr/>
          <a:lstStyle/>
          <a:p>
            <a:pPr eaLnBrk="1" hangingPunct="1"/>
            <a:r>
              <a:rPr lang="en-US" altLang="zh-CN" sz="2800" b="1" dirty="0" smtClean="0"/>
              <a:t>2</a:t>
            </a:r>
            <a:r>
              <a:rPr lang="zh-CN" altLang="en-US" sz="2800" b="1" dirty="0" smtClean="0"/>
              <a:t>）差异</a:t>
            </a:r>
            <a:r>
              <a:rPr lang="en-US" altLang="zh-CN" sz="2800" b="1" dirty="0" smtClean="0"/>
              <a:t>·</a:t>
            </a:r>
            <a:r>
              <a:rPr lang="zh-CN" altLang="en-US" sz="2800" b="1" dirty="0" smtClean="0"/>
              <a:t>评标方法定理</a:t>
            </a:r>
          </a:p>
          <a:p>
            <a:pPr eaLnBrk="1" hangingPunct="1">
              <a:lnSpc>
                <a:spcPct val="100000"/>
              </a:lnSpc>
            </a:pPr>
            <a:r>
              <a:rPr lang="zh-CN" altLang="en-US" sz="2800" dirty="0" smtClean="0"/>
              <a:t>所谓差异</a:t>
            </a:r>
            <a:r>
              <a:rPr lang="en-US" altLang="zh-CN" sz="2800" dirty="0" smtClean="0"/>
              <a:t>·</a:t>
            </a:r>
            <a:r>
              <a:rPr lang="zh-CN" altLang="en-US" sz="2800" dirty="0" smtClean="0"/>
              <a:t>评标方法定理是指非价格因素的差异性不仅影响其权重的设置，还影响评标方法的选择。随着非价格因素差异的增加，我们可以选用的评标方法依次为最低评标价法（包括经评审的最低投标价法）、差异中等的综合评价（估）法、差异大的综合评价（估）法、差异特大的综合评价（估）法。</a:t>
            </a:r>
          </a:p>
        </p:txBody>
      </p:sp>
    </p:spTree>
    <p:extLst>
      <p:ext uri="{BB962C8B-B14F-4D97-AF65-F5344CB8AC3E}">
        <p14:creationId xmlns:p14="http://schemas.microsoft.com/office/powerpoint/2010/main" val="38525987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468314" y="908050"/>
            <a:ext cx="8218487" cy="5218113"/>
          </a:xfrm>
        </p:spPr>
        <p:txBody>
          <a:bodyPr/>
          <a:lstStyle/>
          <a:p>
            <a:pPr eaLnBrk="1" hangingPunct="1">
              <a:lnSpc>
                <a:spcPct val="90000"/>
              </a:lnSpc>
            </a:pPr>
            <a:r>
              <a:rPr lang="zh-CN" altLang="en-US" sz="2800" b="1" dirty="0" smtClean="0"/>
              <a:t>差异理论的运用</a:t>
            </a:r>
          </a:p>
          <a:p>
            <a:pPr eaLnBrk="1" hangingPunct="1">
              <a:lnSpc>
                <a:spcPct val="90000"/>
              </a:lnSpc>
            </a:pPr>
            <a:r>
              <a:rPr lang="zh-CN" altLang="en-US" sz="2800" dirty="0" smtClean="0"/>
              <a:t>依据专家计算，在商务部的最低评标价法中，允许非价格因素的偏离加价不会超过投标价的</a:t>
            </a:r>
            <a:r>
              <a:rPr lang="en-US" altLang="zh-CN" sz="2800" dirty="0" smtClean="0"/>
              <a:t>15%</a:t>
            </a:r>
            <a:r>
              <a:rPr lang="zh-CN" altLang="en-US" sz="2800" dirty="0" smtClean="0"/>
              <a:t>，因此，最低评标价法实质上还是最低投标价中标。所以，我们认为在国际招标中使用最低评标价法必须具备三个条件，</a:t>
            </a:r>
          </a:p>
          <a:p>
            <a:pPr eaLnBrk="1" hangingPunct="1">
              <a:lnSpc>
                <a:spcPct val="90000"/>
              </a:lnSpc>
            </a:pPr>
            <a:r>
              <a:rPr lang="zh-CN" altLang="en-US" sz="2800" dirty="0" smtClean="0"/>
              <a:t>一是有三个以上的非价格因素差异较小的合格的潜在投标人，</a:t>
            </a:r>
          </a:p>
          <a:p>
            <a:pPr eaLnBrk="1" hangingPunct="1">
              <a:lnSpc>
                <a:spcPct val="90000"/>
              </a:lnSpc>
            </a:pPr>
            <a:r>
              <a:rPr lang="zh-CN" altLang="en-US" sz="2800" dirty="0" smtClean="0"/>
              <a:t>二是招标人对涉及的专业有深入的了解，有能力选出合格的潜在投标人；</a:t>
            </a:r>
          </a:p>
          <a:p>
            <a:pPr eaLnBrk="1" hangingPunct="1">
              <a:lnSpc>
                <a:spcPct val="90000"/>
              </a:lnSpc>
            </a:pPr>
            <a:r>
              <a:rPr lang="zh-CN" altLang="en-US" sz="2800" dirty="0" smtClean="0"/>
              <a:t>三是招标人应当具备相应的外贸知识。</a:t>
            </a:r>
          </a:p>
        </p:txBody>
      </p:sp>
    </p:spTree>
    <p:extLst>
      <p:ext uri="{BB962C8B-B14F-4D97-AF65-F5344CB8AC3E}">
        <p14:creationId xmlns:p14="http://schemas.microsoft.com/office/powerpoint/2010/main" val="21465350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250826" y="752168"/>
            <a:ext cx="8569325" cy="5772457"/>
          </a:xfrm>
        </p:spPr>
        <p:txBody>
          <a:bodyPr>
            <a:normAutofit lnSpcReduction="10000"/>
          </a:bodyPr>
          <a:lstStyle/>
          <a:p>
            <a:pPr eaLnBrk="1" hangingPunct="1"/>
            <a:r>
              <a:rPr lang="en-US" altLang="zh-CN" sz="2800" b="1" dirty="0" smtClean="0"/>
              <a:t>3</a:t>
            </a:r>
            <a:r>
              <a:rPr lang="zh-CN" altLang="en-US" sz="2800" b="1" dirty="0" smtClean="0"/>
              <a:t>）差异</a:t>
            </a:r>
            <a:r>
              <a:rPr lang="en-US" altLang="zh-CN" sz="2800" b="1" dirty="0" smtClean="0"/>
              <a:t>·</a:t>
            </a:r>
            <a:r>
              <a:rPr lang="zh-CN" altLang="en-US" sz="2800" b="1" dirty="0" smtClean="0"/>
              <a:t>采购方法定理</a:t>
            </a:r>
          </a:p>
          <a:p>
            <a:pPr eaLnBrk="1" hangingPunct="1">
              <a:lnSpc>
                <a:spcPct val="100000"/>
              </a:lnSpc>
            </a:pPr>
            <a:r>
              <a:rPr lang="zh-CN" altLang="en-US" sz="2800" dirty="0" smtClean="0"/>
              <a:t>差异</a:t>
            </a:r>
            <a:r>
              <a:rPr lang="en-US" altLang="zh-CN" sz="2800" dirty="0" smtClean="0"/>
              <a:t>·</a:t>
            </a:r>
            <a:r>
              <a:rPr lang="zh-CN" altLang="en-US" sz="2800" dirty="0" smtClean="0"/>
              <a:t>权重定理和差异</a:t>
            </a:r>
            <a:r>
              <a:rPr lang="en-US" altLang="zh-CN" sz="2800" dirty="0" smtClean="0"/>
              <a:t>·</a:t>
            </a:r>
            <a:r>
              <a:rPr lang="zh-CN" altLang="en-US" sz="2800" dirty="0" smtClean="0"/>
              <a:t>评标方法定理推而广之产生差异</a:t>
            </a:r>
            <a:r>
              <a:rPr lang="en-US" altLang="zh-CN" sz="2800" dirty="0" smtClean="0"/>
              <a:t>·</a:t>
            </a:r>
            <a:r>
              <a:rPr lang="zh-CN" altLang="en-US" sz="2800" dirty="0" smtClean="0"/>
              <a:t>采购方式定理</a:t>
            </a:r>
          </a:p>
          <a:p>
            <a:pPr eaLnBrk="1" hangingPunct="1">
              <a:lnSpc>
                <a:spcPct val="100000"/>
              </a:lnSpc>
            </a:pPr>
            <a:r>
              <a:rPr lang="zh-CN" altLang="en-US" sz="2800" dirty="0" smtClean="0"/>
              <a:t>所谓差异</a:t>
            </a:r>
            <a:r>
              <a:rPr lang="en-US" altLang="zh-CN" sz="2800" dirty="0" smtClean="0"/>
              <a:t>·</a:t>
            </a:r>
            <a:r>
              <a:rPr lang="zh-CN" altLang="en-US" sz="2800" dirty="0" smtClean="0"/>
              <a:t>采购方式定理是指如果非价格因素超过招标人可以接受的极限范围，将影响到采购方式的选择，即招标人不能用招标方式传统招标方式采购。如，采用政府财政资金采购政府合同中的诉讼律师就不能用招标的方式，无法编制科学合理的招标文件，</a:t>
            </a:r>
            <a:endParaRPr lang="en-US" altLang="zh-CN" sz="2800" dirty="0" smtClean="0"/>
          </a:p>
          <a:p>
            <a:pPr eaLnBrk="1" hangingPunct="1">
              <a:lnSpc>
                <a:spcPct val="100000"/>
              </a:lnSpc>
            </a:pPr>
            <a:r>
              <a:rPr lang="zh-CN" altLang="en-US" sz="2800" dirty="0" smtClean="0"/>
              <a:t>又如在</a:t>
            </a:r>
            <a:r>
              <a:rPr lang="en-US" altLang="zh-CN" sz="2800" dirty="0" smtClean="0"/>
              <a:t>PPP</a:t>
            </a:r>
            <a:r>
              <a:rPr lang="zh-CN" altLang="en-US" sz="2800" dirty="0" smtClean="0"/>
              <a:t>融资项目中就不能用传统的招标程序选择合作对象，政府主管部门需要全程参与包括评标，选择中标人需要政府批准，中标人组建项目公司同政府签订特许经营合同。</a:t>
            </a:r>
          </a:p>
          <a:p>
            <a:pPr eaLnBrk="1" hangingPunct="1"/>
            <a:endParaRPr lang="zh-CN" altLang="en-US" sz="2800" b="1" dirty="0" smtClean="0"/>
          </a:p>
          <a:p>
            <a:pPr eaLnBrk="1" hangingPunct="1"/>
            <a:endParaRPr lang="en-US" altLang="zh-CN" sz="2800" b="1" dirty="0" smtClean="0"/>
          </a:p>
        </p:txBody>
      </p:sp>
    </p:spTree>
    <p:extLst>
      <p:ext uri="{BB962C8B-B14F-4D97-AF65-F5344CB8AC3E}">
        <p14:creationId xmlns:p14="http://schemas.microsoft.com/office/powerpoint/2010/main" val="38325968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323850" y="476251"/>
            <a:ext cx="8362950" cy="6042536"/>
          </a:xfrm>
        </p:spPr>
        <p:txBody>
          <a:bodyPr>
            <a:normAutofit/>
          </a:bodyPr>
          <a:lstStyle/>
          <a:p>
            <a:pPr eaLnBrk="1" hangingPunct="1">
              <a:lnSpc>
                <a:spcPct val="80000"/>
              </a:lnSpc>
            </a:pPr>
            <a:r>
              <a:rPr lang="zh-CN" altLang="en-US" sz="2800" dirty="0" smtClean="0">
                <a:solidFill>
                  <a:srgbClr val="FF0000"/>
                </a:solidFill>
                <a:latin typeface="微软雅黑" pitchFamily="34" charset="-122"/>
                <a:ea typeface="微软雅黑" pitchFamily="34" charset="-122"/>
              </a:rPr>
              <a:t>（</a:t>
            </a:r>
            <a:r>
              <a:rPr lang="en-US" altLang="zh-CN" sz="2800" dirty="0" smtClean="0">
                <a:solidFill>
                  <a:srgbClr val="FF0000"/>
                </a:solidFill>
                <a:latin typeface="微软雅黑" pitchFamily="34" charset="-122"/>
                <a:ea typeface="微软雅黑" pitchFamily="34" charset="-122"/>
              </a:rPr>
              <a:t>7</a:t>
            </a:r>
            <a:r>
              <a:rPr lang="zh-CN" altLang="en-US" sz="2800" dirty="0" smtClean="0">
                <a:solidFill>
                  <a:srgbClr val="FF0000"/>
                </a:solidFill>
                <a:latin typeface="微软雅黑" pitchFamily="34" charset="-122"/>
                <a:ea typeface="微软雅黑" pitchFamily="34" charset="-122"/>
              </a:rPr>
              <a:t>）合同计价形式的选择</a:t>
            </a:r>
          </a:p>
          <a:p>
            <a:pPr marL="0" indent="0" eaLnBrk="1" hangingPunct="1">
              <a:lnSpc>
                <a:spcPct val="110000"/>
              </a:lnSpc>
              <a:buNone/>
            </a:pPr>
            <a:r>
              <a:rPr lang="zh-CN" altLang="en-US" sz="2800" dirty="0" smtClean="0"/>
              <a:t>在选择适当的合同文本后，如何确定合同计价形式关系到合同风险的分配并直接导致合同能否顺利履行，因此，招标人应当依据项目本身的实际情况选择适当的合同计价形式。选择合同计价形式是招标人的权利，但是其权利同样受</a:t>
            </a:r>
            <a:r>
              <a:rPr lang="en-US" altLang="zh-CN" sz="2800" dirty="0" smtClean="0"/>
              <a:t>《</a:t>
            </a:r>
            <a:r>
              <a:rPr lang="zh-CN" altLang="en-US" sz="2800" dirty="0" smtClean="0"/>
              <a:t>合同法</a:t>
            </a:r>
            <a:r>
              <a:rPr lang="en-US" altLang="zh-CN" sz="2800" dirty="0" smtClean="0"/>
              <a:t>》</a:t>
            </a:r>
            <a:r>
              <a:rPr lang="zh-CN" altLang="en-US" sz="2800" dirty="0" smtClean="0"/>
              <a:t>规定的合同条款不能显失公平的限制。</a:t>
            </a:r>
          </a:p>
          <a:p>
            <a:pPr marL="0" indent="0" eaLnBrk="1" hangingPunct="1">
              <a:lnSpc>
                <a:spcPct val="110000"/>
              </a:lnSpc>
              <a:buNone/>
            </a:pPr>
            <a:r>
              <a:rPr lang="zh-CN" altLang="en-US" sz="2800" dirty="0" smtClean="0"/>
              <a:t>确定合同计价形式的实质就是通过公平的风险责任分配保证合同的顺利履行。</a:t>
            </a:r>
          </a:p>
          <a:p>
            <a:pPr marL="0" indent="0" eaLnBrk="1" hangingPunct="1">
              <a:lnSpc>
                <a:spcPct val="110000"/>
              </a:lnSpc>
              <a:buNone/>
            </a:pPr>
            <a:r>
              <a:rPr lang="zh-CN" altLang="en-US" sz="2800" dirty="0" smtClean="0"/>
              <a:t>依据合同履约价格调整的规定，合同计价可分为：固定价格合同、可调价格合同。</a:t>
            </a:r>
          </a:p>
        </p:txBody>
      </p:sp>
    </p:spTree>
    <p:extLst>
      <p:ext uri="{BB962C8B-B14F-4D97-AF65-F5344CB8AC3E}">
        <p14:creationId xmlns:p14="http://schemas.microsoft.com/office/powerpoint/2010/main" val="30159928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86249" y="766917"/>
            <a:ext cx="7929101" cy="5410047"/>
          </a:xfrm>
        </p:spPr>
        <p:txBody>
          <a:bodyPr>
            <a:normAutofit/>
          </a:bodyPr>
          <a:lstStyle/>
          <a:p>
            <a:pPr marL="0" indent="0">
              <a:lnSpc>
                <a:spcPct val="110000"/>
              </a:lnSpc>
              <a:buNone/>
            </a:pPr>
            <a:r>
              <a:rPr lang="zh-CN" altLang="en-US" sz="2800" dirty="0"/>
              <a:t>在固定和可调价格合同中还可以分为固定总价合同、固定单价合同；可调总价合同和可调单价合同。</a:t>
            </a:r>
          </a:p>
          <a:p>
            <a:pPr marL="0" indent="0">
              <a:lnSpc>
                <a:spcPct val="110000"/>
              </a:lnSpc>
              <a:buNone/>
            </a:pPr>
            <a:r>
              <a:rPr lang="zh-CN" altLang="en-US" sz="2800" dirty="0"/>
              <a:t>此外，还有成本加酬金</a:t>
            </a:r>
            <a:r>
              <a:rPr lang="zh-CN" altLang="en-US" sz="2800" dirty="0" smtClean="0"/>
              <a:t>合同，</a:t>
            </a:r>
            <a:r>
              <a:rPr lang="zh-CN" altLang="en-US" sz="2800" dirty="0"/>
              <a:t>因此这种计价形式在招标采购中很少使用</a:t>
            </a:r>
            <a:r>
              <a:rPr lang="zh-CN" altLang="en-US" sz="2800" dirty="0" smtClean="0"/>
              <a:t>。</a:t>
            </a:r>
            <a:endParaRPr lang="en-US" altLang="zh-CN" sz="2800" dirty="0" smtClean="0"/>
          </a:p>
          <a:p>
            <a:pPr marL="0" indent="0">
              <a:lnSpc>
                <a:spcPct val="110000"/>
              </a:lnSpc>
              <a:buNone/>
            </a:pPr>
            <a:r>
              <a:rPr lang="zh-CN" altLang="en-US" sz="2800" dirty="0" smtClean="0"/>
              <a:t>   总价合同的特征：包图纸；</a:t>
            </a:r>
            <a:endParaRPr lang="en-US" altLang="zh-CN" sz="2800" dirty="0" smtClean="0"/>
          </a:p>
          <a:p>
            <a:pPr marL="0" indent="0">
              <a:lnSpc>
                <a:spcPct val="110000"/>
              </a:lnSpc>
              <a:buNone/>
            </a:pPr>
            <a:r>
              <a:rPr lang="en-US" altLang="zh-CN" sz="2800" dirty="0"/>
              <a:t> </a:t>
            </a:r>
            <a:r>
              <a:rPr lang="en-US" altLang="zh-CN" sz="2800" dirty="0" smtClean="0"/>
              <a:t>  </a:t>
            </a:r>
            <a:r>
              <a:rPr lang="zh-CN" altLang="en-US" sz="2800" dirty="0" smtClean="0"/>
              <a:t>单价合同的特征：包清单；</a:t>
            </a:r>
            <a:endParaRPr lang="zh-CN" altLang="en-US" sz="2800" dirty="0"/>
          </a:p>
          <a:p>
            <a:r>
              <a:rPr lang="zh-CN" altLang="en-US" sz="2800" dirty="0" smtClean="0"/>
              <a:t>决定合同价格形式的基础：深度</a:t>
            </a:r>
            <a:endParaRPr lang="en-US" altLang="zh-CN" sz="2800" dirty="0" smtClean="0"/>
          </a:p>
          <a:p>
            <a:r>
              <a:rPr lang="zh-CN" altLang="en-US" sz="2800" dirty="0" smtClean="0"/>
              <a:t>决定合同风险范围的条件：波动</a:t>
            </a:r>
            <a:endParaRPr lang="zh-CN" altLang="en-US" sz="2800" dirty="0"/>
          </a:p>
        </p:txBody>
      </p:sp>
    </p:spTree>
    <p:extLst>
      <p:ext uri="{BB962C8B-B14F-4D97-AF65-F5344CB8AC3E}">
        <p14:creationId xmlns:p14="http://schemas.microsoft.com/office/powerpoint/2010/main" val="29385795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692698"/>
            <a:ext cx="8219256" cy="5433467"/>
          </a:xfrm>
        </p:spPr>
        <p:txBody>
          <a:bodyPr>
            <a:normAutofit/>
          </a:bodyPr>
          <a:lstStyle/>
          <a:p>
            <a:r>
              <a:rPr lang="zh-CN" altLang="en-US" sz="2800" dirty="0" smtClean="0">
                <a:solidFill>
                  <a:srgbClr val="FF0000"/>
                </a:solidFill>
                <a:latin typeface="微软雅黑" panose="020B0503020204020204" pitchFamily="34" charset="-122"/>
                <a:ea typeface="微软雅黑" panose="020B0503020204020204" pitchFamily="34" charset="-122"/>
              </a:rPr>
              <a:t>⑧合同条款的审核</a:t>
            </a:r>
            <a:endParaRPr lang="en-US" altLang="zh-CN" sz="2800" dirty="0" smtClean="0">
              <a:solidFill>
                <a:srgbClr val="FF0000"/>
              </a:solidFill>
              <a:latin typeface="微软雅黑" panose="020B0503020204020204" pitchFamily="34" charset="-122"/>
              <a:ea typeface="微软雅黑" panose="020B0503020204020204" pitchFamily="34" charset="-122"/>
            </a:endParaRPr>
          </a:p>
          <a:p>
            <a:r>
              <a:rPr lang="en-US" altLang="zh-CN" dirty="0" smtClean="0"/>
              <a:t>1</a:t>
            </a:r>
            <a:r>
              <a:rPr lang="zh-CN" altLang="en-US" dirty="0" smtClean="0"/>
              <a:t>）</a:t>
            </a:r>
            <a:r>
              <a:rPr lang="zh-CN" altLang="en-US" sz="2800" dirty="0" smtClean="0"/>
              <a:t>合同范围和投标人须知的一致性：关于临建拆除的故事</a:t>
            </a:r>
            <a:endParaRPr lang="en-US" altLang="zh-CN" sz="2800" dirty="0" smtClean="0"/>
          </a:p>
          <a:p>
            <a:r>
              <a:rPr lang="en-US" altLang="zh-CN" sz="2800" dirty="0" smtClean="0"/>
              <a:t>2</a:t>
            </a:r>
            <a:r>
              <a:rPr lang="zh-CN" altLang="en-US" dirty="0"/>
              <a:t>）</a:t>
            </a:r>
            <a:r>
              <a:rPr lang="zh-CN" altLang="en-US" sz="2800" dirty="0" smtClean="0"/>
              <a:t>投标价格构成的一致性：关于采购和采集一字之差的后果</a:t>
            </a:r>
            <a:endParaRPr lang="en-US" altLang="zh-CN" sz="2800" dirty="0" smtClean="0"/>
          </a:p>
          <a:p>
            <a:r>
              <a:rPr lang="en-US" altLang="zh-CN" sz="2800" dirty="0" smtClean="0"/>
              <a:t>3</a:t>
            </a:r>
            <a:r>
              <a:rPr lang="zh-CN" altLang="en-US" dirty="0"/>
              <a:t>）</a:t>
            </a:r>
            <a:r>
              <a:rPr lang="zh-CN" altLang="en-US" sz="2800" dirty="0" smtClean="0"/>
              <a:t>履约条款权利义务的平衡：风险责任的划分原则</a:t>
            </a:r>
            <a:endParaRPr lang="en-US" altLang="zh-CN" sz="2800" dirty="0" smtClean="0"/>
          </a:p>
          <a:p>
            <a:r>
              <a:rPr lang="en-US" altLang="zh-CN" sz="2800" dirty="0" smtClean="0"/>
              <a:t>4</a:t>
            </a:r>
            <a:r>
              <a:rPr lang="zh-CN" altLang="en-US" dirty="0"/>
              <a:t>）</a:t>
            </a:r>
            <a:r>
              <a:rPr lang="zh-CN" altLang="en-US" sz="2800" dirty="0" smtClean="0"/>
              <a:t>违约条款权利义务的平衡：漪汾桥关于不可抗力定义的启示</a:t>
            </a:r>
            <a:endParaRPr lang="en-US" altLang="zh-CN" sz="2800" dirty="0" smtClean="0"/>
          </a:p>
          <a:p>
            <a:r>
              <a:rPr lang="en-US" altLang="zh-CN" sz="2800" dirty="0" smtClean="0"/>
              <a:t>5</a:t>
            </a:r>
            <a:r>
              <a:rPr lang="zh-CN" altLang="en-US" dirty="0"/>
              <a:t>）</a:t>
            </a:r>
            <a:r>
              <a:rPr lang="zh-CN" altLang="en-US" sz="2800" dirty="0" smtClean="0"/>
              <a:t>争议解决的合理性：尽量减少诉讼</a:t>
            </a:r>
            <a:endParaRPr lang="zh-CN" altLang="en-US" sz="2800" dirty="0"/>
          </a:p>
        </p:txBody>
      </p:sp>
    </p:spTree>
    <p:extLst>
      <p:ext uri="{BB962C8B-B14F-4D97-AF65-F5344CB8AC3E}">
        <p14:creationId xmlns:p14="http://schemas.microsoft.com/office/powerpoint/2010/main" val="1288371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620688"/>
            <a:ext cx="8219256" cy="5505475"/>
          </a:xfrm>
        </p:spPr>
        <p:txBody>
          <a:bodyPr>
            <a:normAutofit/>
          </a:bodyPr>
          <a:lstStyle/>
          <a:p>
            <a:r>
              <a:rPr lang="zh-CN" altLang="en-US" sz="2800" dirty="0" smtClean="0">
                <a:solidFill>
                  <a:srgbClr val="FF0000"/>
                </a:solidFill>
                <a:latin typeface="微软雅黑" panose="020B0503020204020204" pitchFamily="34" charset="-122"/>
                <a:ea typeface="微软雅黑" panose="020B0503020204020204" pitchFamily="34" charset="-122"/>
              </a:rPr>
              <a:t>一、标准招标文件</a:t>
            </a:r>
            <a:endParaRPr lang="en-US" altLang="zh-CN" sz="2800" dirty="0" smtClean="0">
              <a:solidFill>
                <a:srgbClr val="FF0000"/>
              </a:solidFill>
              <a:latin typeface="微软雅黑" panose="020B0503020204020204" pitchFamily="34" charset="-122"/>
              <a:ea typeface="微软雅黑" panose="020B0503020204020204" pitchFamily="34" charset="-122"/>
            </a:endParaRPr>
          </a:p>
          <a:p>
            <a:r>
              <a:rPr lang="zh-CN" altLang="en-US" sz="2800" dirty="0" smtClean="0">
                <a:latin typeface="微软雅黑" panose="020B0503020204020204" pitchFamily="34" charset="-122"/>
                <a:ea typeface="微软雅黑" panose="020B0503020204020204" pitchFamily="34" charset="-122"/>
              </a:rPr>
              <a:t>（一）招标公告的内容</a:t>
            </a:r>
            <a:endParaRPr lang="en-US" altLang="zh-CN" sz="2800" dirty="0" smtClean="0">
              <a:latin typeface="微软雅黑" panose="020B0503020204020204" pitchFamily="34" charset="-122"/>
              <a:ea typeface="微软雅黑" panose="020B0503020204020204" pitchFamily="34" charset="-122"/>
            </a:endParaRPr>
          </a:p>
          <a:p>
            <a:r>
              <a:rPr lang="en-US" altLang="zh-CN" sz="2800" b="1" dirty="0" smtClean="0"/>
              <a:t>1</a:t>
            </a:r>
            <a:r>
              <a:rPr lang="zh-CN" altLang="zh-CN" sz="2800" b="1" dirty="0"/>
              <a:t>、法律法规对公告内容的规定</a:t>
            </a:r>
            <a:endParaRPr lang="zh-CN" altLang="zh-CN" sz="2800" dirty="0"/>
          </a:p>
          <a:p>
            <a:r>
              <a:rPr lang="en-US" altLang="zh-CN" sz="2800" dirty="0"/>
              <a:t>   </a:t>
            </a:r>
            <a:r>
              <a:rPr lang="zh-CN" altLang="zh-CN" sz="2800" dirty="0"/>
              <a:t>（</a:t>
            </a:r>
            <a:r>
              <a:rPr lang="en-US" altLang="zh-CN" sz="2800" dirty="0"/>
              <a:t>1</a:t>
            </a:r>
            <a:r>
              <a:rPr lang="zh-CN" altLang="zh-CN" sz="2800" dirty="0"/>
              <a:t>）《招标法》第十六条规定：“</a:t>
            </a:r>
            <a:r>
              <a:rPr lang="zh-CN" altLang="zh-CN" sz="2800" dirty="0">
                <a:latin typeface="华文楷体" panose="02010600040101010101" pitchFamily="2" charset="-122"/>
                <a:ea typeface="华文楷体" panose="02010600040101010101" pitchFamily="2" charset="-122"/>
              </a:rPr>
              <a:t>招标人采用公开招标方式的，应当发布招标公告。依法必须进行招标的项目的招标公告，应当通过国家指定的报刊、信息网络或者其他媒介发布。</a:t>
            </a:r>
          </a:p>
          <a:p>
            <a:r>
              <a:rPr lang="en-US" altLang="zh-CN" sz="2800" dirty="0">
                <a:latin typeface="华文楷体" panose="02010600040101010101" pitchFamily="2" charset="-122"/>
                <a:ea typeface="华文楷体" panose="02010600040101010101" pitchFamily="2" charset="-122"/>
              </a:rPr>
              <a:t>  </a:t>
            </a:r>
            <a:r>
              <a:rPr lang="zh-CN" altLang="zh-CN" sz="2800" dirty="0">
                <a:latin typeface="华文楷体" panose="02010600040101010101" pitchFamily="2" charset="-122"/>
                <a:ea typeface="华文楷体" panose="02010600040101010101" pitchFamily="2" charset="-122"/>
              </a:rPr>
              <a:t>招标公告应当载明招标人的名称和地址、招标项目的性质、数量、实施地点和时间以及获取招标文件的办法等事项。” </a:t>
            </a:r>
          </a:p>
          <a:p>
            <a:endParaRPr lang="zh-CN" altLang="en-US" sz="2800" dirty="0"/>
          </a:p>
        </p:txBody>
      </p:sp>
    </p:spTree>
    <p:extLst>
      <p:ext uri="{BB962C8B-B14F-4D97-AF65-F5344CB8AC3E}">
        <p14:creationId xmlns:p14="http://schemas.microsoft.com/office/powerpoint/2010/main" val="7293766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5" y="1556794"/>
            <a:ext cx="9691694" cy="399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50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548680"/>
            <a:ext cx="8280920" cy="5760640"/>
          </a:xfrm>
        </p:spPr>
        <p:txBody>
          <a:bodyPr>
            <a:normAutofit lnSpcReduction="10000"/>
          </a:bodyPr>
          <a:lstStyle/>
          <a:p>
            <a:r>
              <a:rPr lang="zh-CN" altLang="en-US" sz="2800" dirty="0" smtClean="0">
                <a:solidFill>
                  <a:srgbClr val="FF0000"/>
                </a:solidFill>
                <a:latin typeface="微软雅黑" panose="020B0503020204020204" pitchFamily="34" charset="-122"/>
                <a:ea typeface="微软雅黑" panose="020B0503020204020204" pitchFamily="34" charset="-122"/>
              </a:rPr>
              <a:t>三、</a:t>
            </a:r>
            <a:r>
              <a:rPr lang="zh-CN" altLang="en-US" sz="2800" dirty="0" smtClean="0">
                <a:solidFill>
                  <a:srgbClr val="FF0000"/>
                </a:solidFill>
                <a:latin typeface="微软雅黑" panose="020B0503020204020204" pitchFamily="34" charset="-122"/>
                <a:ea typeface="微软雅黑" panose="020B0503020204020204" pitchFamily="34" charset="-122"/>
              </a:rPr>
              <a:t>新颁布五个标准招标文件的适用</a:t>
            </a:r>
            <a:endParaRPr lang="en-US" altLang="zh-CN" sz="2800" dirty="0" smtClean="0">
              <a:solidFill>
                <a:srgbClr val="FF0000"/>
              </a:solidFill>
              <a:latin typeface="微软雅黑" panose="020B0503020204020204" pitchFamily="34" charset="-122"/>
              <a:ea typeface="微软雅黑" panose="020B0503020204020204" pitchFamily="34" charset="-122"/>
            </a:endParaRPr>
          </a:p>
          <a:p>
            <a:r>
              <a:rPr lang="zh-CN" altLang="en-US" sz="2800" dirty="0" smtClean="0">
                <a:latin typeface="微软雅黑" panose="020B0503020204020204" pitchFamily="34" charset="-122"/>
                <a:ea typeface="微软雅黑" panose="020B0503020204020204" pitchFamily="34" charset="-122"/>
              </a:rPr>
              <a:t>（一）关于五个标准文件的适用</a:t>
            </a:r>
            <a:endParaRPr lang="en-US" altLang="zh-CN" sz="2800" dirty="0" smtClean="0">
              <a:latin typeface="微软雅黑" panose="020B0503020204020204" pitchFamily="34" charset="-122"/>
              <a:ea typeface="微软雅黑" panose="020B0503020204020204" pitchFamily="34" charset="-122"/>
            </a:endParaRPr>
          </a:p>
          <a:p>
            <a:r>
              <a:rPr lang="en-US" altLang="zh-CN" sz="2800" dirty="0" smtClean="0"/>
              <a:t>1</a:t>
            </a:r>
            <a:r>
              <a:rPr lang="zh-CN" altLang="en-US" sz="2800" dirty="0" smtClean="0"/>
              <a:t>、背景</a:t>
            </a:r>
            <a:endParaRPr lang="en-US" altLang="zh-CN" sz="2800" dirty="0" smtClean="0"/>
          </a:p>
          <a:p>
            <a:r>
              <a:rPr lang="zh-CN" altLang="zh-CN" sz="2800" dirty="0" smtClean="0"/>
              <a:t>为</a:t>
            </a:r>
            <a:r>
              <a:rPr lang="zh-CN" altLang="zh-CN" sz="2800" dirty="0"/>
              <a:t>进一步完善标准文件编制规则，构建覆盖主要采购对象、多种合同类型、不同项目规模的标准文件体系，提高招标文件编制质量，促进招标投标活动的公开、公平和公正，营造良好市场竞争环境</a:t>
            </a:r>
            <a:r>
              <a:rPr lang="zh-CN" altLang="zh-CN" sz="2800" dirty="0" smtClean="0"/>
              <a:t>，</a:t>
            </a:r>
            <a:r>
              <a:rPr lang="zh-CN" altLang="zh-CN" sz="2800" dirty="0"/>
              <a:t>国家发展改革委会同工业和信息化部、住房城乡建设部、交通运输部、水利部、商务部、国家新闻出版广电总局、国家铁路局、中国民用航空局，编制了《标准设备采购招标文件》《标准材料采购招标文件》《标准勘察招标文件》《标准设计招标文件》《标准监理招标文件》</a:t>
            </a:r>
            <a:endParaRPr lang="zh-CN" altLang="en-US" sz="2800" dirty="0"/>
          </a:p>
        </p:txBody>
      </p:sp>
    </p:spTree>
    <p:extLst>
      <p:ext uri="{BB962C8B-B14F-4D97-AF65-F5344CB8AC3E}">
        <p14:creationId xmlns:p14="http://schemas.microsoft.com/office/powerpoint/2010/main" val="8231329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404664"/>
            <a:ext cx="8291264" cy="5721499"/>
          </a:xfrm>
        </p:spPr>
        <p:txBody>
          <a:bodyPr>
            <a:normAutofit lnSpcReduction="10000"/>
          </a:bodyPr>
          <a:lstStyle/>
          <a:p>
            <a:r>
              <a:rPr lang="en-US" altLang="zh-CN" sz="2800" dirty="0" smtClean="0"/>
              <a:t>2</a:t>
            </a:r>
            <a:r>
              <a:rPr lang="zh-CN" altLang="en-US" sz="2800" dirty="0" smtClean="0"/>
              <a:t>、适用范围</a:t>
            </a:r>
            <a:endParaRPr lang="en-US" altLang="zh-CN" sz="2800" dirty="0" smtClean="0"/>
          </a:p>
          <a:p>
            <a:r>
              <a:rPr lang="zh-CN" altLang="en-US" sz="2800" dirty="0"/>
              <a:t>　</a:t>
            </a:r>
            <a:r>
              <a:rPr lang="zh-CN" altLang="en-US" sz="2800" dirty="0" smtClean="0"/>
              <a:t>本</a:t>
            </a:r>
            <a:r>
              <a:rPr lang="en-US" altLang="zh-CN" sz="2800" dirty="0"/>
              <a:t>《</a:t>
            </a:r>
            <a:r>
              <a:rPr lang="zh-CN" altLang="en-US" sz="2800" dirty="0"/>
              <a:t>标准文件</a:t>
            </a:r>
            <a:r>
              <a:rPr lang="en-US" altLang="zh-CN" sz="2800" dirty="0"/>
              <a:t>》</a:t>
            </a:r>
            <a:r>
              <a:rPr lang="zh-CN" altLang="en-US" sz="2800" dirty="0"/>
              <a:t>适用于依法必须招标的与工程建设有关的设备、材料等货物项目和勘察、设计、监理等服务项目。机电产品国际招标项目，应当使用商务部编制的机电产品国际招标标准文本（中英文）。</a:t>
            </a:r>
          </a:p>
          <a:p>
            <a:r>
              <a:rPr lang="zh-CN" altLang="en-US" sz="2800" dirty="0"/>
              <a:t>　　</a:t>
            </a:r>
            <a:r>
              <a:rPr lang="zh-CN" altLang="en-US" sz="2800" dirty="0">
                <a:latin typeface="仿宋" panose="02010609060101010101" pitchFamily="49" charset="-122"/>
                <a:ea typeface="仿宋" panose="02010609060101010101" pitchFamily="49" charset="-122"/>
              </a:rPr>
              <a:t>工程建设项目，是指工程以及与工程建设有关的货物和服务。工程，是指建设工程，包括建筑物和构筑物的新建、改建、扩建</a:t>
            </a:r>
            <a:r>
              <a:rPr lang="zh-CN" altLang="en-US" sz="2800" dirty="0">
                <a:solidFill>
                  <a:srgbClr val="FF0000"/>
                </a:solidFill>
                <a:latin typeface="仿宋" panose="02010609060101010101" pitchFamily="49" charset="-122"/>
                <a:ea typeface="仿宋" panose="02010609060101010101" pitchFamily="49" charset="-122"/>
              </a:rPr>
              <a:t>及其相关的</a:t>
            </a:r>
            <a:r>
              <a:rPr lang="zh-CN" altLang="en-US" sz="2800" dirty="0">
                <a:latin typeface="仿宋" panose="02010609060101010101" pitchFamily="49" charset="-122"/>
                <a:ea typeface="仿宋" panose="02010609060101010101" pitchFamily="49" charset="-122"/>
              </a:rPr>
              <a:t>装修、拆除、修缮等。与工程建设有关的货物，是指构成工程不可分割的组成部分，且为实现工程基本功能所必需的设备、材料等。与工程建设有关的服务，是指为完成工程所需的勘察、设计、监理等。</a:t>
            </a:r>
          </a:p>
          <a:p>
            <a:endParaRPr lang="zh-CN" altLang="en-US" sz="2800" dirty="0"/>
          </a:p>
        </p:txBody>
      </p:sp>
    </p:spTree>
    <p:extLst>
      <p:ext uri="{BB962C8B-B14F-4D97-AF65-F5344CB8AC3E}">
        <p14:creationId xmlns:p14="http://schemas.microsoft.com/office/powerpoint/2010/main" val="9382233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260648"/>
            <a:ext cx="8424936" cy="6408712"/>
          </a:xfrm>
        </p:spPr>
        <p:txBody>
          <a:bodyPr>
            <a:normAutofit fontScale="85000" lnSpcReduction="10000"/>
          </a:bodyPr>
          <a:lstStyle/>
          <a:p>
            <a:r>
              <a:rPr lang="en-US" altLang="zh-CN" dirty="0" smtClean="0"/>
              <a:t>3</a:t>
            </a:r>
            <a:r>
              <a:rPr lang="zh-CN" altLang="zh-CN" dirty="0" smtClean="0"/>
              <a:t>、</a:t>
            </a:r>
            <a:r>
              <a:rPr lang="zh-CN" altLang="zh-CN" dirty="0"/>
              <a:t>应当不加修改地引用《标准文件》的内容</a:t>
            </a:r>
          </a:p>
          <a:p>
            <a:r>
              <a:rPr lang="zh-CN" altLang="zh-CN" dirty="0" smtClean="0"/>
              <a:t>《标准文件》</a:t>
            </a:r>
            <a:r>
              <a:rPr lang="zh-CN" altLang="zh-CN" dirty="0"/>
              <a:t>中的“投标人须知”（投标人须知前附表和其他附表除外）“评标办法”（评标办法前附表除外）“通用合同条款”，应当不加修改地引用</a:t>
            </a:r>
            <a:r>
              <a:rPr lang="zh-CN" altLang="zh-CN" dirty="0" smtClean="0"/>
              <a:t>。</a:t>
            </a:r>
            <a:r>
              <a:rPr lang="zh-CN" altLang="zh-CN" dirty="0"/>
              <a:t>　　</a:t>
            </a:r>
            <a:endParaRPr lang="en-US" altLang="zh-CN" dirty="0" smtClean="0"/>
          </a:p>
          <a:p>
            <a:r>
              <a:rPr lang="en-US" altLang="zh-CN" dirty="0" smtClean="0"/>
              <a:t>4</a:t>
            </a:r>
            <a:r>
              <a:rPr lang="zh-CN" altLang="zh-CN" dirty="0" smtClean="0"/>
              <a:t>、</a:t>
            </a:r>
            <a:r>
              <a:rPr lang="zh-CN" altLang="zh-CN" dirty="0"/>
              <a:t>行业主管部门可以作出的补充规定</a:t>
            </a:r>
          </a:p>
          <a:p>
            <a:r>
              <a:rPr lang="zh-CN" altLang="zh-CN" dirty="0"/>
              <a:t>　　</a:t>
            </a:r>
            <a:r>
              <a:rPr lang="zh-CN" altLang="zh-CN" dirty="0">
                <a:solidFill>
                  <a:srgbClr val="FF0000"/>
                </a:solidFill>
              </a:rPr>
              <a:t>国务院有关行业主管部门</a:t>
            </a:r>
            <a:r>
              <a:rPr lang="zh-CN" altLang="zh-CN" dirty="0"/>
              <a:t>可根据本行业招标特点和管理需要，对《标准设备采购招标文件》《标准材料采购招标文件》中的“专用合同条款”“供货要求”，对《标准勘察招标文件》《标准设计招标文件》中的“专用合同条款”“发包人要求”，对《标准监理招标文件》中的“专用合同条款”“委托人要求”作出具体规定。其中，“专用合同条款”可对“通用合同条款”进行补充、细化，但除“通用合同条款”明确规定可以作出不同约定外，</a:t>
            </a:r>
            <a:r>
              <a:rPr lang="zh-CN" altLang="zh-CN" dirty="0">
                <a:solidFill>
                  <a:srgbClr val="FF0000"/>
                </a:solidFill>
              </a:rPr>
              <a:t>“专用合同条款”补充和细化的内容不得与“通用合同条款”相抵触，否则抵触内容无效</a:t>
            </a:r>
            <a:r>
              <a:rPr lang="zh-CN" altLang="zh-CN" dirty="0" smtClean="0">
                <a:solidFill>
                  <a:srgbClr val="FF0000"/>
                </a:solidFill>
              </a:rPr>
              <a:t>。</a:t>
            </a:r>
            <a:endParaRPr lang="zh-CN" altLang="zh-CN" dirty="0">
              <a:solidFill>
                <a:srgbClr val="FF0000"/>
              </a:solidFill>
            </a:endParaRPr>
          </a:p>
        </p:txBody>
      </p:sp>
    </p:spTree>
    <p:extLst>
      <p:ext uri="{BB962C8B-B14F-4D97-AF65-F5344CB8AC3E}">
        <p14:creationId xmlns:p14="http://schemas.microsoft.com/office/powerpoint/2010/main" val="34658188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476672"/>
            <a:ext cx="8280920" cy="5976664"/>
          </a:xfrm>
        </p:spPr>
        <p:txBody>
          <a:bodyPr>
            <a:normAutofit fontScale="85000" lnSpcReduction="10000"/>
          </a:bodyPr>
          <a:lstStyle/>
          <a:p>
            <a:r>
              <a:rPr lang="en-US" altLang="zh-CN" dirty="0" smtClean="0"/>
              <a:t>5</a:t>
            </a:r>
            <a:r>
              <a:rPr lang="zh-CN" altLang="en-US" dirty="0" smtClean="0"/>
              <a:t>、</a:t>
            </a:r>
            <a:r>
              <a:rPr lang="zh-CN" altLang="zh-CN" dirty="0" smtClean="0"/>
              <a:t>招标</a:t>
            </a:r>
            <a:r>
              <a:rPr lang="zh-CN" altLang="zh-CN" dirty="0"/>
              <a:t>人可以补充、细化和修改的内容</a:t>
            </a:r>
          </a:p>
          <a:p>
            <a:r>
              <a:rPr lang="zh-CN" altLang="zh-CN" dirty="0"/>
              <a:t>“</a:t>
            </a:r>
            <a:r>
              <a:rPr lang="zh-CN" altLang="zh-CN" dirty="0">
                <a:solidFill>
                  <a:srgbClr val="FF0000"/>
                </a:solidFill>
              </a:rPr>
              <a:t>投标人须知前附表</a:t>
            </a:r>
            <a:r>
              <a:rPr lang="zh-CN" altLang="zh-CN" dirty="0"/>
              <a:t>”用于进一步明确“投标人须知”正文中的未尽事宜，招标人应结合招标项目具体特点和实际需要编制和填写，但不得与“投标人须知”正文内容相抵触，否则抵触内容无效。</a:t>
            </a:r>
          </a:p>
          <a:p>
            <a:r>
              <a:rPr lang="zh-CN" altLang="zh-CN" dirty="0"/>
              <a:t>“</a:t>
            </a:r>
            <a:r>
              <a:rPr lang="zh-CN" altLang="zh-CN" dirty="0">
                <a:solidFill>
                  <a:srgbClr val="FF0000"/>
                </a:solidFill>
              </a:rPr>
              <a:t>评标办法前附表”</a:t>
            </a:r>
            <a:r>
              <a:rPr lang="zh-CN" altLang="zh-CN" dirty="0"/>
              <a:t>用于明确评标的方法、因素、标准和程序。招标人应根据招标项目具体特点和实际需要，详细列明全部审查或评审因素、标准，没有列明的因素和标准不得作为评标的依据。</a:t>
            </a:r>
          </a:p>
          <a:p>
            <a:r>
              <a:rPr lang="zh-CN" altLang="zh-CN" dirty="0"/>
              <a:t>　　招标人可根据招标项目的具体特点和实际需要，在“</a:t>
            </a:r>
            <a:r>
              <a:rPr lang="zh-CN" altLang="zh-CN" dirty="0">
                <a:solidFill>
                  <a:srgbClr val="FF0000"/>
                </a:solidFill>
              </a:rPr>
              <a:t>专用合同条款”</a:t>
            </a:r>
            <a:r>
              <a:rPr lang="zh-CN" altLang="zh-CN" dirty="0"/>
              <a:t>中对《标准文件》中的“通用合同条款”进行补充、细化和修改，但不得违反法律、行政法规的强制性规定，以及平等、自愿、公平和诚实信用原则，否则相关内容无效。</a:t>
            </a:r>
          </a:p>
          <a:p>
            <a:endParaRPr lang="zh-CN" altLang="en-US" dirty="0"/>
          </a:p>
        </p:txBody>
      </p:sp>
    </p:spTree>
    <p:extLst>
      <p:ext uri="{BB962C8B-B14F-4D97-AF65-F5344CB8AC3E}">
        <p14:creationId xmlns:p14="http://schemas.microsoft.com/office/powerpoint/2010/main" val="20883814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980728"/>
            <a:ext cx="8229600" cy="4525963"/>
          </a:xfrm>
        </p:spPr>
        <p:txBody>
          <a:bodyPr>
            <a:normAutofit fontScale="92500" lnSpcReduction="10000"/>
          </a:bodyPr>
          <a:lstStyle/>
          <a:p>
            <a:r>
              <a:rPr lang="en-US" altLang="zh-CN" sz="3000" dirty="0" smtClean="0"/>
              <a:t>6</a:t>
            </a:r>
            <a:r>
              <a:rPr lang="zh-CN" altLang="en-US" sz="3000" dirty="0" smtClean="0"/>
              <a:t>、</a:t>
            </a:r>
            <a:r>
              <a:rPr lang="zh-CN" altLang="zh-CN" sz="3000" dirty="0" smtClean="0"/>
              <a:t>实施</a:t>
            </a:r>
            <a:r>
              <a:rPr lang="zh-CN" altLang="zh-CN" sz="3000" dirty="0"/>
              <a:t>时间、解释及修改</a:t>
            </a:r>
          </a:p>
          <a:p>
            <a:r>
              <a:rPr lang="zh-CN" altLang="zh-CN" sz="3000" dirty="0"/>
              <a:t>　　《标准文件》</a:t>
            </a:r>
            <a:r>
              <a:rPr lang="zh-CN" altLang="zh-CN" sz="3000" dirty="0">
                <a:solidFill>
                  <a:srgbClr val="FF0000"/>
                </a:solidFill>
              </a:rPr>
              <a:t>自</a:t>
            </a:r>
            <a:r>
              <a:rPr lang="en-US" altLang="zh-CN" sz="3000" dirty="0">
                <a:solidFill>
                  <a:srgbClr val="FF0000"/>
                </a:solidFill>
              </a:rPr>
              <a:t>2018</a:t>
            </a:r>
            <a:r>
              <a:rPr lang="zh-CN" altLang="zh-CN" sz="3000" dirty="0">
                <a:solidFill>
                  <a:srgbClr val="FF0000"/>
                </a:solidFill>
              </a:rPr>
              <a:t>年</a:t>
            </a:r>
            <a:r>
              <a:rPr lang="en-US" altLang="zh-CN" sz="3000" dirty="0">
                <a:solidFill>
                  <a:srgbClr val="FF0000"/>
                </a:solidFill>
              </a:rPr>
              <a:t>1</a:t>
            </a:r>
            <a:r>
              <a:rPr lang="zh-CN" altLang="zh-CN" sz="3000" dirty="0">
                <a:solidFill>
                  <a:srgbClr val="FF0000"/>
                </a:solidFill>
              </a:rPr>
              <a:t>月</a:t>
            </a:r>
            <a:r>
              <a:rPr lang="en-US" altLang="zh-CN" sz="3000" dirty="0">
                <a:solidFill>
                  <a:srgbClr val="FF0000"/>
                </a:solidFill>
              </a:rPr>
              <a:t>1</a:t>
            </a:r>
            <a:r>
              <a:rPr lang="zh-CN" altLang="zh-CN" sz="3000" dirty="0">
                <a:solidFill>
                  <a:srgbClr val="FF0000"/>
                </a:solidFill>
              </a:rPr>
              <a:t>日起实施。</a:t>
            </a:r>
            <a:r>
              <a:rPr lang="zh-CN" altLang="zh-CN" sz="3000" dirty="0"/>
              <a:t>因出现新情况，需要对《标准文件》不加修改地引用的内容作出解释或修改的，由国家发展改革委会同国务院有关部门作出解释或修改。该解释和修改与《标准文件》具有同等效力。</a:t>
            </a:r>
          </a:p>
          <a:p>
            <a:r>
              <a:rPr lang="zh-CN" altLang="zh-CN" sz="3000" dirty="0"/>
              <a:t>　　请各级人民政府有关部门认真组织好《标准文件》的贯彻落实，及时总结经验和发现问题。各地在实施《标准文件》中的经验和问题，向上级主管部门报告；国务院各部门汇总本部门的经验和问题，报国家发展改革委。</a:t>
            </a:r>
          </a:p>
          <a:p>
            <a:endParaRPr lang="zh-CN" altLang="en-US" dirty="0"/>
          </a:p>
        </p:txBody>
      </p:sp>
    </p:spTree>
    <p:extLst>
      <p:ext uri="{BB962C8B-B14F-4D97-AF65-F5344CB8AC3E}">
        <p14:creationId xmlns:p14="http://schemas.microsoft.com/office/powerpoint/2010/main" val="41531062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548680"/>
            <a:ext cx="8496944" cy="6048672"/>
          </a:xfrm>
        </p:spPr>
        <p:txBody>
          <a:bodyPr>
            <a:normAutofit/>
          </a:bodyPr>
          <a:lstStyle/>
          <a:p>
            <a:r>
              <a:rPr lang="zh-CN" altLang="en-US" sz="2800" dirty="0" smtClean="0">
                <a:latin typeface="微软雅黑" panose="020B0503020204020204" pitchFamily="34" charset="-122"/>
                <a:ea typeface="微软雅黑" panose="020B0503020204020204" pitchFamily="34" charset="-122"/>
              </a:rPr>
              <a:t>（二）五个标准招标文件的特点</a:t>
            </a:r>
            <a:endParaRPr lang="en-US" altLang="zh-CN" sz="2800" dirty="0" smtClean="0">
              <a:latin typeface="微软雅黑" panose="020B0503020204020204" pitchFamily="34" charset="-122"/>
              <a:ea typeface="微软雅黑" panose="020B0503020204020204" pitchFamily="34" charset="-122"/>
            </a:endParaRPr>
          </a:p>
          <a:p>
            <a:r>
              <a:rPr lang="en-US" altLang="zh-CN" sz="2800" dirty="0" smtClean="0">
                <a:latin typeface="黑体" panose="02010609060101010101" pitchFamily="49" charset="-122"/>
                <a:ea typeface="黑体" panose="02010609060101010101" pitchFamily="49" charset="-122"/>
              </a:rPr>
              <a:t>1</a:t>
            </a:r>
            <a:r>
              <a:rPr lang="zh-CN" altLang="en-US" sz="2800" dirty="0" smtClean="0">
                <a:latin typeface="黑体" panose="02010609060101010101" pitchFamily="49" charset="-122"/>
                <a:ea typeface="黑体" panose="02010609060101010101" pitchFamily="49" charset="-122"/>
              </a:rPr>
              <a:t>、在现行法律框架内妥善处理公权和私权的关系</a:t>
            </a:r>
            <a:endParaRPr lang="en-US" altLang="zh-CN" sz="2800" dirty="0" smtClean="0">
              <a:latin typeface="黑体" panose="02010609060101010101" pitchFamily="49" charset="-122"/>
              <a:ea typeface="黑体" panose="02010609060101010101" pitchFamily="49" charset="-122"/>
            </a:endParaRPr>
          </a:p>
          <a:p>
            <a:r>
              <a:rPr lang="zh-CN" altLang="en-US" sz="2800" dirty="0" smtClean="0"/>
              <a:t>在招标采购活动中，公权用于维持商品经济市场秩序。所以，在标准文件中，对影响和破坏市场秩序的行为依照法律并细化为可操作的条文，如投标人须知</a:t>
            </a:r>
            <a:r>
              <a:rPr lang="en-US" altLang="zh-CN" sz="2800" dirty="0" smtClean="0"/>
              <a:t>1.4.3</a:t>
            </a:r>
            <a:r>
              <a:rPr lang="zh-CN" altLang="en-US" sz="2800" dirty="0" smtClean="0"/>
              <a:t>从施工标准文件的</a:t>
            </a:r>
            <a:r>
              <a:rPr lang="en-US" altLang="zh-CN" sz="2800" dirty="0" smtClean="0"/>
              <a:t>12</a:t>
            </a:r>
            <a:r>
              <a:rPr lang="zh-CN" altLang="en-US" sz="2800" dirty="0" smtClean="0"/>
              <a:t>项增加到</a:t>
            </a:r>
            <a:r>
              <a:rPr lang="en-US" altLang="zh-CN" sz="2800" dirty="0" smtClean="0"/>
              <a:t>16</a:t>
            </a:r>
            <a:r>
              <a:rPr lang="zh-CN" altLang="en-US" sz="2800" dirty="0" smtClean="0"/>
              <a:t>项并依据条例做了必要调整；关于合同价款的规定，设备和材料的计价形式明确为</a:t>
            </a:r>
            <a:r>
              <a:rPr lang="zh-CN" altLang="en-US" sz="2800" dirty="0" smtClean="0">
                <a:solidFill>
                  <a:srgbClr val="FF0000"/>
                </a:solidFill>
              </a:rPr>
              <a:t>固定价</a:t>
            </a:r>
            <a:r>
              <a:rPr lang="zh-CN" altLang="en-US" sz="2800" dirty="0" smtClean="0"/>
              <a:t>合同，并针对材料市场变化较大的情形规定了可以调整的若干条件；服务的三个合同计价形式明确由专用合同约定，则体现了私权的契约自由和意思自治。其实合同本身就体现了私权。</a:t>
            </a:r>
            <a:endParaRPr lang="en-US" altLang="zh-CN" sz="2800" dirty="0" smtClean="0"/>
          </a:p>
        </p:txBody>
      </p:sp>
    </p:spTree>
    <p:extLst>
      <p:ext uri="{BB962C8B-B14F-4D97-AF65-F5344CB8AC3E}">
        <p14:creationId xmlns:p14="http://schemas.microsoft.com/office/powerpoint/2010/main" val="18477440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476672"/>
            <a:ext cx="8568952" cy="5904656"/>
          </a:xfrm>
        </p:spPr>
        <p:txBody>
          <a:bodyPr>
            <a:normAutofit/>
          </a:bodyPr>
          <a:lstStyle/>
          <a:p>
            <a:r>
              <a:rPr lang="en-US" altLang="zh-CN" sz="2800" dirty="0">
                <a:latin typeface="黑体" panose="02010609060101010101" pitchFamily="49" charset="-122"/>
                <a:ea typeface="黑体" panose="02010609060101010101" pitchFamily="49" charset="-122"/>
              </a:rPr>
              <a:t>2</a:t>
            </a:r>
            <a:r>
              <a:rPr lang="zh-CN" altLang="en-US" sz="2800" dirty="0" smtClean="0">
                <a:latin typeface="黑体" panose="02010609060101010101" pitchFamily="49" charset="-122"/>
                <a:ea typeface="黑体" panose="02010609060101010101" pitchFamily="49" charset="-122"/>
              </a:rPr>
              <a:t>、在项目管理正确处理公平和效率的关系</a:t>
            </a:r>
            <a:endParaRPr lang="en-US" altLang="zh-CN" sz="2800" dirty="0" smtClean="0">
              <a:latin typeface="黑体" panose="02010609060101010101" pitchFamily="49" charset="-122"/>
              <a:ea typeface="黑体" panose="02010609060101010101" pitchFamily="49" charset="-122"/>
            </a:endParaRPr>
          </a:p>
          <a:p>
            <a:r>
              <a:rPr lang="zh-CN" altLang="en-US" sz="2800" dirty="0" smtClean="0"/>
              <a:t>标准文件在项目管理中正确处理公平和效率的管理；体现权利和义务的对等。如</a:t>
            </a:r>
            <a:r>
              <a:rPr lang="zh-CN" altLang="en-US" sz="2800" dirty="0"/>
              <a:t>延迟</a:t>
            </a:r>
            <a:r>
              <a:rPr lang="zh-CN" altLang="en-US" sz="2800" dirty="0">
                <a:solidFill>
                  <a:srgbClr val="FF0000"/>
                </a:solidFill>
              </a:rPr>
              <a:t>支付</a:t>
            </a:r>
            <a:r>
              <a:rPr lang="zh-CN" altLang="en-US" sz="2800" dirty="0"/>
              <a:t>和延迟</a:t>
            </a:r>
            <a:r>
              <a:rPr lang="zh-CN" altLang="en-US" sz="2800" dirty="0">
                <a:solidFill>
                  <a:srgbClr val="FF0000"/>
                </a:solidFill>
              </a:rPr>
              <a:t>交付</a:t>
            </a:r>
            <a:r>
              <a:rPr lang="zh-CN" altLang="en-US" sz="2800" dirty="0"/>
              <a:t>规定相同的处罚办法；三个月延迟交付和三个月延迟付款可以解除合同的</a:t>
            </a:r>
            <a:r>
              <a:rPr lang="zh-CN" altLang="en-US" sz="2800" dirty="0" smtClean="0"/>
              <a:t>规定；在售后服务中依据责任确定服务费用的支付方等。</a:t>
            </a:r>
            <a:endParaRPr lang="en-US" altLang="zh-CN" sz="2800" dirty="0" smtClean="0"/>
          </a:p>
          <a:p>
            <a:r>
              <a:rPr lang="zh-CN" altLang="en-US" sz="2800" dirty="0" smtClean="0"/>
              <a:t>在</a:t>
            </a:r>
            <a:r>
              <a:rPr lang="zh-CN" altLang="en-US" sz="2800" dirty="0"/>
              <a:t>公平</a:t>
            </a:r>
            <a:r>
              <a:rPr lang="zh-CN" altLang="en-US" sz="2800" dirty="0" smtClean="0"/>
              <a:t>的基础上，标准合同还处处体现了“效率”原则，如</a:t>
            </a:r>
            <a:r>
              <a:rPr lang="zh-CN" altLang="en-US" sz="2800" dirty="0" smtClean="0">
                <a:latin typeface="+mn-ea"/>
              </a:rPr>
              <a:t>约定了在设备售后服务中心买方</a:t>
            </a:r>
            <a:r>
              <a:rPr lang="zh-CN" altLang="en-US" sz="2800" dirty="0">
                <a:latin typeface="+mn-ea"/>
              </a:rPr>
              <a:t>通知后及时处理的时间：</a:t>
            </a:r>
            <a:r>
              <a:rPr lang="en-US" altLang="zh-CN" sz="2800" dirty="0">
                <a:latin typeface="+mn-ea"/>
              </a:rPr>
              <a:t>24</a:t>
            </a:r>
            <a:r>
              <a:rPr lang="zh-CN" altLang="en-US" sz="2800" dirty="0">
                <a:latin typeface="+mn-ea"/>
              </a:rPr>
              <a:t>小时答复，</a:t>
            </a:r>
            <a:r>
              <a:rPr lang="en-US" altLang="zh-CN" sz="2800" dirty="0">
                <a:latin typeface="+mn-ea"/>
              </a:rPr>
              <a:t>48</a:t>
            </a:r>
            <a:r>
              <a:rPr lang="zh-CN" altLang="en-US" sz="2800" dirty="0">
                <a:latin typeface="+mn-ea"/>
              </a:rPr>
              <a:t>小时到达现场，</a:t>
            </a:r>
            <a:r>
              <a:rPr lang="en-US" altLang="zh-CN" sz="2800" dirty="0">
                <a:latin typeface="+mn-ea"/>
              </a:rPr>
              <a:t>7</a:t>
            </a:r>
            <a:r>
              <a:rPr lang="zh-CN" altLang="en-US" sz="2800" dirty="0">
                <a:latin typeface="+mn-ea"/>
              </a:rPr>
              <a:t>天内</a:t>
            </a:r>
            <a:r>
              <a:rPr lang="zh-CN" altLang="en-US" sz="2800" dirty="0" smtClean="0">
                <a:latin typeface="+mn-ea"/>
              </a:rPr>
              <a:t>解决问题</a:t>
            </a:r>
            <a:r>
              <a:rPr lang="zh-CN" altLang="en-US" sz="2800" dirty="0" smtClean="0"/>
              <a:t>、依照国际惯例及时支付等。</a:t>
            </a:r>
            <a:endParaRPr lang="en-US" altLang="zh-CN" sz="2800" dirty="0" smtClean="0"/>
          </a:p>
          <a:p>
            <a:r>
              <a:rPr lang="zh-CN" altLang="en-US" sz="2800" dirty="0" smtClean="0"/>
              <a:t>标准文本条款的公正、及时有利于</a:t>
            </a:r>
            <a:r>
              <a:rPr lang="zh-CN" altLang="en-US" sz="2800" dirty="0"/>
              <a:t>合同目标的顺利实现；</a:t>
            </a:r>
          </a:p>
          <a:p>
            <a:endParaRPr lang="zh-CN" altLang="en-US" dirty="0"/>
          </a:p>
        </p:txBody>
      </p:sp>
    </p:spTree>
    <p:extLst>
      <p:ext uri="{BB962C8B-B14F-4D97-AF65-F5344CB8AC3E}">
        <p14:creationId xmlns:p14="http://schemas.microsoft.com/office/powerpoint/2010/main" val="17006115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548680"/>
            <a:ext cx="8219256" cy="5577483"/>
          </a:xfrm>
        </p:spPr>
        <p:txBody>
          <a:bodyPr>
            <a:normAutofit lnSpcReduction="10000"/>
          </a:bodyPr>
          <a:lstStyle/>
          <a:p>
            <a:r>
              <a:rPr lang="en-US" altLang="zh-CN" sz="2800" dirty="0" smtClean="0">
                <a:latin typeface="黑体" panose="02010609060101010101" pitchFamily="49" charset="-122"/>
                <a:ea typeface="黑体" panose="02010609060101010101" pitchFamily="49" charset="-122"/>
              </a:rPr>
              <a:t>3</a:t>
            </a:r>
            <a:r>
              <a:rPr lang="zh-CN" altLang="en-US" sz="2800" dirty="0" smtClean="0">
                <a:latin typeface="黑体" panose="02010609060101010101" pitchFamily="49" charset="-122"/>
                <a:ea typeface="黑体" panose="02010609060101010101" pitchFamily="49" charset="-122"/>
              </a:rPr>
              <a:t>、在评标办法中努力实现采购需求和竞争性供给的平衡</a:t>
            </a:r>
            <a:endParaRPr lang="en-US" altLang="zh-CN" sz="2800" dirty="0" smtClean="0">
              <a:latin typeface="黑体" panose="02010609060101010101" pitchFamily="49" charset="-122"/>
              <a:ea typeface="黑体" panose="02010609060101010101" pitchFamily="49" charset="-122"/>
            </a:endParaRPr>
          </a:p>
          <a:p>
            <a:r>
              <a:rPr lang="zh-CN" altLang="en-US" sz="2800" dirty="0" smtClean="0"/>
              <a:t>招标投标活动的目的是通过竞争满足招标人的需求。在采购方式确定后，评标办法的设计就成为落实上述目标的重要工具。标准文件评标办法针对设备和材料需求明确、可以量化的特点规定了综合评估法和经评审的最低投标价法两种，</a:t>
            </a:r>
            <a:r>
              <a:rPr lang="zh-CN" altLang="en-US" sz="2800" dirty="0"/>
              <a:t>针对服务</a:t>
            </a:r>
            <a:r>
              <a:rPr lang="zh-CN" altLang="en-US" sz="2800" dirty="0" smtClean="0"/>
              <a:t>项目产出型的</a:t>
            </a:r>
            <a:r>
              <a:rPr lang="zh-CN" altLang="en-US" sz="2800" dirty="0"/>
              <a:t>特点，标准文件仅规定了综合评估法一种</a:t>
            </a:r>
            <a:r>
              <a:rPr lang="zh-CN" altLang="en-US" sz="2800" dirty="0" smtClean="0"/>
              <a:t>方法。每种方法都针对资格条件、评审因素做了引导性的规定；资格条件满足基本需求，评审条件在此基础上体现竞争优势，努力实现采购需求和竞争性供给的统一。有利于准确实现招标人项目意图。</a:t>
            </a:r>
            <a:endParaRPr lang="zh-CN" altLang="en-US" sz="2800" dirty="0"/>
          </a:p>
        </p:txBody>
      </p:sp>
    </p:spTree>
    <p:extLst>
      <p:ext uri="{BB962C8B-B14F-4D97-AF65-F5344CB8AC3E}">
        <p14:creationId xmlns:p14="http://schemas.microsoft.com/office/powerpoint/2010/main" val="23599305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332656"/>
            <a:ext cx="8568952" cy="6336704"/>
          </a:xfrm>
        </p:spPr>
        <p:txBody>
          <a:bodyPr>
            <a:normAutofit lnSpcReduction="10000"/>
          </a:bodyPr>
          <a:lstStyle/>
          <a:p>
            <a:r>
              <a:rPr lang="en-US" altLang="zh-CN" sz="2800" dirty="0" smtClean="0">
                <a:latin typeface="黑体" panose="02010609060101010101" pitchFamily="49" charset="-122"/>
                <a:ea typeface="黑体" panose="02010609060101010101" pitchFamily="49" charset="-122"/>
              </a:rPr>
              <a:t>4</a:t>
            </a:r>
            <a:r>
              <a:rPr lang="zh-CN" altLang="en-US" sz="2800" dirty="0" smtClean="0">
                <a:latin typeface="黑体" panose="02010609060101010101" pitchFamily="49" charset="-122"/>
                <a:ea typeface="黑体" panose="02010609060101010101" pitchFamily="49" charset="-122"/>
              </a:rPr>
              <a:t>、编制颁布标准文件是进一步推行招标电子化的基础工程</a:t>
            </a:r>
            <a:endParaRPr lang="en-US" altLang="zh-CN" sz="2800" dirty="0" smtClean="0">
              <a:latin typeface="黑体" panose="02010609060101010101" pitchFamily="49" charset="-122"/>
              <a:ea typeface="黑体" panose="02010609060101010101" pitchFamily="49" charset="-122"/>
            </a:endParaRPr>
          </a:p>
          <a:p>
            <a:pPr marL="0" indent="0">
              <a:buNone/>
            </a:pPr>
            <a:r>
              <a:rPr lang="zh-CN" altLang="en-US" sz="2800" dirty="0" smtClean="0"/>
              <a:t>在</a:t>
            </a:r>
            <a:r>
              <a:rPr lang="zh-CN" altLang="en-US" sz="2800" dirty="0"/>
              <a:t>本次颁发标准文件的序号和格式</a:t>
            </a:r>
            <a:r>
              <a:rPr lang="zh-CN" altLang="en-US" sz="2800" dirty="0">
                <a:solidFill>
                  <a:srgbClr val="FF0000"/>
                </a:solidFill>
              </a:rPr>
              <a:t>凡是能通用的一律通用，</a:t>
            </a:r>
            <a:r>
              <a:rPr lang="zh-CN" altLang="en-US" sz="2800" dirty="0"/>
              <a:t>如投标人须知</a:t>
            </a:r>
            <a:r>
              <a:rPr lang="en-US" altLang="zh-CN" sz="2800" dirty="0"/>
              <a:t>1.4.3</a:t>
            </a:r>
            <a:r>
              <a:rPr lang="zh-CN" altLang="en-US" sz="2800" dirty="0"/>
              <a:t>项关于不得投标的</a:t>
            </a:r>
            <a:r>
              <a:rPr lang="zh-CN" altLang="en-US" sz="2800" dirty="0" smtClean="0"/>
              <a:t>情形；</a:t>
            </a:r>
            <a:r>
              <a:rPr lang="zh-CN" altLang="en-US" sz="2800" dirty="0" smtClean="0">
                <a:solidFill>
                  <a:srgbClr val="FF0000"/>
                </a:solidFill>
              </a:rPr>
              <a:t>凡</a:t>
            </a:r>
            <a:r>
              <a:rPr lang="zh-CN" altLang="en-US" sz="2800" dirty="0">
                <a:solidFill>
                  <a:srgbClr val="FF0000"/>
                </a:solidFill>
              </a:rPr>
              <a:t>可模块化处理</a:t>
            </a:r>
            <a:r>
              <a:rPr lang="zh-CN" altLang="en-US" sz="2800" dirty="0"/>
              <a:t>的一律模块化移植，如合同条款中违约责任、不可抗力、争议解决等条款的设置等。标准文件条款的模块化和标准化为方便实现电子招标奠定了基础。</a:t>
            </a:r>
            <a:endParaRPr lang="en-US" altLang="zh-CN" sz="2800" dirty="0"/>
          </a:p>
          <a:p>
            <a:pPr marL="0" indent="0">
              <a:buNone/>
            </a:pPr>
            <a:r>
              <a:rPr lang="zh-CN" altLang="en-US" sz="2800" dirty="0" smtClean="0"/>
              <a:t>       所谓</a:t>
            </a:r>
            <a:r>
              <a:rPr lang="zh-CN" altLang="en-US" sz="2800" dirty="0"/>
              <a:t>电子招标模块化的表现形式，一是数据系统一次性录入文本内容自动核对勾稽；二是文本内容要素、文本结构要素与文本自动转化；三是文本来源和文本真实性的自动确认；四是文本要素信息的智能化集成。电子招标的上述特点要求招标文本标准化和格式化</a:t>
            </a:r>
            <a:r>
              <a:rPr lang="zh-CN" altLang="en-US" sz="2800" dirty="0" smtClean="0"/>
              <a:t>。本次标准标</a:t>
            </a:r>
            <a:r>
              <a:rPr lang="zh-CN" altLang="en-US" sz="2800" dirty="0"/>
              <a:t>文件的</a:t>
            </a:r>
            <a:r>
              <a:rPr lang="zh-CN" altLang="en-US" sz="2800" dirty="0" smtClean="0"/>
              <a:t>发布还可以视为积极推行招标电子化</a:t>
            </a:r>
            <a:r>
              <a:rPr lang="zh-CN" altLang="en-US" sz="2800" dirty="0"/>
              <a:t>的基础性工程。</a:t>
            </a:r>
            <a:endParaRPr lang="en-US" altLang="zh-CN" sz="2800" dirty="0"/>
          </a:p>
          <a:p>
            <a:endParaRPr lang="zh-CN" altLang="en-US" dirty="0"/>
          </a:p>
        </p:txBody>
      </p:sp>
    </p:spTree>
    <p:extLst>
      <p:ext uri="{BB962C8B-B14F-4D97-AF65-F5344CB8AC3E}">
        <p14:creationId xmlns:p14="http://schemas.microsoft.com/office/powerpoint/2010/main" val="3707451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04664"/>
            <a:ext cx="8219256" cy="5721499"/>
          </a:xfrm>
        </p:spPr>
        <p:txBody>
          <a:bodyPr>
            <a:normAutofit/>
          </a:bodyPr>
          <a:lstStyle/>
          <a:p>
            <a:r>
              <a:rPr lang="zh-CN" altLang="en-US" sz="2800" dirty="0"/>
              <a:t>（</a:t>
            </a:r>
            <a:r>
              <a:rPr lang="en-US" altLang="zh-CN" sz="2800" dirty="0"/>
              <a:t>2</a:t>
            </a:r>
            <a:r>
              <a:rPr lang="zh-CN" altLang="en-US" sz="2800" dirty="0"/>
              <a:t>）有关部门规章关于招标公告的规定汇总</a:t>
            </a:r>
            <a:r>
              <a:rPr lang="zh-CN" altLang="en-US" sz="2800" dirty="0" smtClean="0"/>
              <a:t>表</a:t>
            </a:r>
            <a:endParaRPr lang="en-US" altLang="zh-CN" sz="2800" dirty="0" smtClean="0"/>
          </a:p>
          <a:p>
            <a:endParaRPr lang="en-US" altLang="zh-CN" sz="2800" dirty="0" smtClean="0"/>
          </a:p>
          <a:p>
            <a:endParaRPr lang="en-US" altLang="zh-CN" sz="2800" dirty="0" smtClean="0"/>
          </a:p>
          <a:p>
            <a:endParaRPr lang="zh-CN" altLang="en-US" sz="28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00149"/>
            <a:ext cx="7632848" cy="546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8845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260648"/>
            <a:ext cx="8496944" cy="6120680"/>
          </a:xfrm>
        </p:spPr>
        <p:txBody>
          <a:bodyPr>
            <a:noAutofit/>
          </a:bodyPr>
          <a:lstStyle/>
          <a:p>
            <a:r>
              <a:rPr lang="en-US" altLang="zh-CN" sz="2800" dirty="0" smtClean="0">
                <a:latin typeface="黑体" panose="02010609060101010101" pitchFamily="49" charset="-122"/>
                <a:ea typeface="黑体" panose="02010609060101010101" pitchFamily="49" charset="-122"/>
              </a:rPr>
              <a:t>5</a:t>
            </a:r>
            <a:r>
              <a:rPr lang="zh-CN" altLang="en-US" sz="2800" dirty="0" smtClean="0">
                <a:latin typeface="黑体" panose="02010609060101010101" pitchFamily="49" charset="-122"/>
                <a:ea typeface="黑体" panose="02010609060101010101" pitchFamily="49" charset="-122"/>
              </a:rPr>
              <a:t>、全面落实标准文件对规范招标采购市场有重要意义</a:t>
            </a:r>
            <a:endParaRPr lang="en-US" altLang="zh-CN" sz="2800" dirty="0" smtClean="0">
              <a:latin typeface="黑体" panose="02010609060101010101" pitchFamily="49" charset="-122"/>
              <a:ea typeface="黑体" panose="02010609060101010101" pitchFamily="49" charset="-122"/>
            </a:endParaRPr>
          </a:p>
          <a:p>
            <a:pPr marL="0" indent="0">
              <a:buNone/>
            </a:pPr>
            <a:r>
              <a:rPr lang="zh-CN" altLang="en-US" sz="2800" dirty="0" smtClean="0"/>
              <a:t> 针对性强便于操作性也是本标准文件又一个特点。</a:t>
            </a:r>
            <a:r>
              <a:rPr lang="zh-CN" altLang="en-US" sz="2800" dirty="0" smtClean="0">
                <a:latin typeface="+mn-ea"/>
              </a:rPr>
              <a:t>投标人须知</a:t>
            </a:r>
            <a:r>
              <a:rPr lang="en-US" altLang="zh-CN" sz="2800" dirty="0" smtClean="0">
                <a:latin typeface="仿宋" panose="02010609060101010101" pitchFamily="49" charset="-122"/>
                <a:ea typeface="仿宋" panose="02010609060101010101" pitchFamily="49" charset="-122"/>
              </a:rPr>
              <a:t>1.4.1</a:t>
            </a:r>
            <a:r>
              <a:rPr lang="zh-CN" altLang="en-US" sz="2800" dirty="0" smtClean="0">
                <a:latin typeface="仿宋" panose="02010609060101010101" pitchFamily="49" charset="-122"/>
                <a:ea typeface="仿宋" panose="02010609060101010101" pitchFamily="49" charset="-122"/>
              </a:rPr>
              <a:t>规定</a:t>
            </a:r>
            <a:r>
              <a:rPr lang="en-US" altLang="zh-CN" sz="2800" dirty="0" smtClean="0">
                <a:latin typeface="仿宋" panose="02010609060101010101" pitchFamily="49" charset="-122"/>
                <a:ea typeface="仿宋" panose="02010609060101010101" pitchFamily="49" charset="-122"/>
              </a:rPr>
              <a:t> </a:t>
            </a:r>
            <a:r>
              <a:rPr lang="zh-CN" altLang="en-US" sz="2800" dirty="0">
                <a:solidFill>
                  <a:srgbClr val="FF0000"/>
                </a:solidFill>
                <a:latin typeface="+mn-ea"/>
              </a:rPr>
              <a:t>除专用合同条款另有约定外</a:t>
            </a:r>
            <a:r>
              <a:rPr lang="zh-CN" altLang="en-US" sz="2800" dirty="0" smtClean="0">
                <a:latin typeface="+mn-ea"/>
              </a:rPr>
              <a:t>，双方在</a:t>
            </a:r>
            <a:r>
              <a:rPr lang="zh-CN" altLang="en-US" sz="2800" b="1" dirty="0">
                <a:solidFill>
                  <a:srgbClr val="FF0000"/>
                </a:solidFill>
                <a:latin typeface="+mn-ea"/>
              </a:rPr>
              <a:t>合同协议书上签字并加盖单位章后，合同生效</a:t>
            </a:r>
            <a:r>
              <a:rPr lang="zh-CN" altLang="en-US" sz="2800" b="1" dirty="0" smtClean="0">
                <a:solidFill>
                  <a:srgbClr val="FF0000"/>
                </a:solidFill>
                <a:latin typeface="+mn-ea"/>
              </a:rPr>
              <a:t>。</a:t>
            </a:r>
            <a:r>
              <a:rPr lang="zh-CN" altLang="en-US" sz="2800" dirty="0" smtClean="0">
                <a:latin typeface="+mn-ea"/>
              </a:rPr>
              <a:t>从而</a:t>
            </a:r>
            <a:r>
              <a:rPr lang="zh-CN" altLang="en-US" sz="2800" dirty="0">
                <a:latin typeface="+mn-ea"/>
              </a:rPr>
              <a:t>区别了</a:t>
            </a:r>
            <a:r>
              <a:rPr lang="zh-CN" altLang="en-US" sz="2800" dirty="0" smtClean="0">
                <a:latin typeface="+mn-ea"/>
              </a:rPr>
              <a:t>合同成立和生效的关系。实践中对缔约和违约责任的划分就有了明确的规定；又</a:t>
            </a:r>
            <a:r>
              <a:rPr lang="zh-CN" altLang="en-US" sz="2800" dirty="0" smtClean="0"/>
              <a:t>如</a:t>
            </a:r>
            <a:r>
              <a:rPr lang="zh-CN" altLang="en-US" sz="2800" dirty="0" smtClean="0">
                <a:latin typeface="+mn-ea"/>
              </a:rPr>
              <a:t>关于合同支付从预付款、交付款、验收款、结清款四个环节做了付款条件和程序规定，公平合理、清晰方便；如</a:t>
            </a:r>
            <a:r>
              <a:rPr lang="zh-CN" altLang="en-US" sz="2800" dirty="0">
                <a:latin typeface="+mn-ea"/>
              </a:rPr>
              <a:t>迟延交付违约金规定了详细的计算方法，依据不同时间从</a:t>
            </a:r>
            <a:r>
              <a:rPr lang="en-US" altLang="zh-CN" sz="2800" dirty="0">
                <a:latin typeface="+mn-ea"/>
              </a:rPr>
              <a:t>0.5%---1%---1.5%</a:t>
            </a:r>
            <a:r>
              <a:rPr lang="zh-CN" altLang="en-US" sz="2800" dirty="0">
                <a:latin typeface="+mn-ea"/>
              </a:rPr>
              <a:t>到迟交违约金总额不得超过合同价格的</a:t>
            </a:r>
            <a:r>
              <a:rPr lang="en-US" altLang="zh-CN" sz="2800" dirty="0">
                <a:latin typeface="+mn-ea"/>
              </a:rPr>
              <a:t>10%</a:t>
            </a:r>
            <a:r>
              <a:rPr lang="zh-CN" altLang="en-US" sz="2800" dirty="0" smtClean="0">
                <a:latin typeface="+mn-ea"/>
              </a:rPr>
              <a:t>；标准文件的实用和操作方便有利于文件的推广和使用。反过来进一步促进招标采购市场的公平和规范。</a:t>
            </a:r>
            <a:endParaRPr lang="zh-CN" altLang="en-US" sz="2800" dirty="0"/>
          </a:p>
        </p:txBody>
      </p:sp>
    </p:spTree>
    <p:extLst>
      <p:ext uri="{BB962C8B-B14F-4D97-AF65-F5344CB8AC3E}">
        <p14:creationId xmlns:p14="http://schemas.microsoft.com/office/powerpoint/2010/main" val="5107454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76672"/>
            <a:ext cx="8352928" cy="5904656"/>
          </a:xfrm>
        </p:spPr>
        <p:txBody>
          <a:bodyPr>
            <a:normAutofit/>
          </a:bodyPr>
          <a:lstStyle/>
          <a:p>
            <a:r>
              <a:rPr lang="zh-CN" altLang="en-US" sz="2800" dirty="0" smtClean="0">
                <a:solidFill>
                  <a:srgbClr val="FF0000"/>
                </a:solidFill>
                <a:latin typeface="微软雅黑" panose="020B0503020204020204" pitchFamily="34" charset="-122"/>
                <a:ea typeface="微软雅黑" panose="020B0503020204020204" pitchFamily="34" charset="-122"/>
              </a:rPr>
              <a:t>四、</a:t>
            </a:r>
            <a:r>
              <a:rPr lang="zh-CN" altLang="en-US" sz="2800" dirty="0" smtClean="0">
                <a:solidFill>
                  <a:srgbClr val="FF0000"/>
                </a:solidFill>
                <a:latin typeface="微软雅黑" panose="020B0503020204020204" pitchFamily="34" charset="-122"/>
                <a:ea typeface="微软雅黑" panose="020B0503020204020204" pitchFamily="34" charset="-122"/>
              </a:rPr>
              <a:t>设备和材料标准文件的解析</a:t>
            </a:r>
            <a:endParaRPr lang="en-US" altLang="zh-CN" sz="2800" dirty="0" smtClean="0">
              <a:solidFill>
                <a:srgbClr val="FF0000"/>
              </a:solidFill>
              <a:latin typeface="微软雅黑" panose="020B0503020204020204" pitchFamily="34" charset="-122"/>
              <a:ea typeface="微软雅黑" panose="020B0503020204020204" pitchFamily="34" charset="-122"/>
            </a:endParaRPr>
          </a:p>
          <a:p>
            <a:pPr marL="0" indent="0">
              <a:buNone/>
            </a:pPr>
            <a:r>
              <a:rPr lang="zh-CN" altLang="en-US" sz="2800" dirty="0" smtClean="0"/>
              <a:t>本次颁布的五个标准文件分为货物和服务两大类。由于标的的不同。标准文件的程序部分基本相同，但是评标办法、合同条件都有不同。为方便解读，本讲座按照货物和服务的标准文件分别解析。</a:t>
            </a:r>
            <a:endParaRPr lang="en-US" altLang="zh-CN" sz="2800" dirty="0" smtClean="0"/>
          </a:p>
          <a:p>
            <a:pPr marL="0" indent="0">
              <a:buNone/>
            </a:pPr>
            <a:r>
              <a:rPr lang="zh-CN" altLang="en-US" sz="2800" dirty="0" smtClean="0"/>
              <a:t>本标准招标文件适用的货物是和工程不可分割的、实现其功能所必需的设备和采购。部门规章适用于</a:t>
            </a:r>
            <a:r>
              <a:rPr lang="en-US" altLang="zh-CN" sz="2800" dirty="0" smtClean="0"/>
              <a:t>《</a:t>
            </a:r>
            <a:r>
              <a:rPr lang="zh-CN" altLang="en-US" sz="2800" dirty="0" smtClean="0"/>
              <a:t>工程建设项目货物招标投标管理办法</a:t>
            </a:r>
            <a:r>
              <a:rPr lang="en-US" altLang="zh-CN" sz="2800" dirty="0" smtClean="0"/>
              <a:t>》27</a:t>
            </a:r>
            <a:r>
              <a:rPr lang="zh-CN" altLang="en-US" sz="2800" dirty="0" smtClean="0"/>
              <a:t>号令。</a:t>
            </a:r>
            <a:endParaRPr lang="en-US" altLang="zh-CN" sz="2800" dirty="0" smtClean="0"/>
          </a:p>
          <a:p>
            <a:pPr marL="0" indent="0">
              <a:buNone/>
            </a:pPr>
            <a:r>
              <a:rPr lang="zh-CN" altLang="en-US" sz="2800" dirty="0" smtClean="0"/>
              <a:t>设备和工程最大的区别是“</a:t>
            </a:r>
            <a:r>
              <a:rPr lang="zh-CN" altLang="en-US" sz="2800" dirty="0"/>
              <a:t>标的</a:t>
            </a:r>
            <a:r>
              <a:rPr lang="zh-CN" altLang="en-US" sz="2800" dirty="0" smtClean="0"/>
              <a:t>” 的</a:t>
            </a:r>
            <a:r>
              <a:rPr lang="zh-CN" altLang="en-US" sz="2800" dirty="0" smtClean="0">
                <a:solidFill>
                  <a:srgbClr val="C00000"/>
                </a:solidFill>
              </a:rPr>
              <a:t>可移动性</a:t>
            </a:r>
            <a:r>
              <a:rPr lang="zh-CN" altLang="en-US" sz="2800" dirty="0" smtClean="0"/>
              <a:t>；工程建设项目的货物具有</a:t>
            </a:r>
            <a:r>
              <a:rPr lang="zh-CN" altLang="en-US" sz="2800" dirty="0" smtClean="0">
                <a:solidFill>
                  <a:srgbClr val="FF0000"/>
                </a:solidFill>
              </a:rPr>
              <a:t>生产的批量性、</a:t>
            </a:r>
            <a:r>
              <a:rPr lang="zh-CN" altLang="en-US" sz="2800" dirty="0" smtClean="0"/>
              <a:t>供应成套性、</a:t>
            </a:r>
            <a:r>
              <a:rPr lang="zh-CN" altLang="en-US" sz="2800" dirty="0" smtClean="0">
                <a:solidFill>
                  <a:srgbClr val="00B050"/>
                </a:solidFill>
              </a:rPr>
              <a:t>验收的复杂性</a:t>
            </a:r>
            <a:r>
              <a:rPr lang="zh-CN" altLang="en-US" sz="2800" dirty="0" smtClean="0"/>
              <a:t>、</a:t>
            </a:r>
            <a:r>
              <a:rPr lang="zh-CN" altLang="en-US" sz="2800" dirty="0" smtClean="0">
                <a:solidFill>
                  <a:srgbClr val="002060"/>
                </a:solidFill>
              </a:rPr>
              <a:t>售后</a:t>
            </a:r>
            <a:r>
              <a:rPr lang="zh-CN" altLang="en-US" sz="2800" dirty="0">
                <a:solidFill>
                  <a:srgbClr val="002060"/>
                </a:solidFill>
              </a:rPr>
              <a:t>的</a:t>
            </a:r>
            <a:r>
              <a:rPr lang="zh-CN" altLang="en-US" sz="2800" dirty="0" smtClean="0">
                <a:solidFill>
                  <a:srgbClr val="002060"/>
                </a:solidFill>
              </a:rPr>
              <a:t>服务性</a:t>
            </a:r>
            <a:r>
              <a:rPr lang="zh-CN" altLang="en-US" sz="2800" dirty="0" smtClean="0"/>
              <a:t>等特征。这些特点将反映在招标文件中如生产条件要求、检测、验收、运输等。</a:t>
            </a:r>
            <a:endParaRPr lang="en-US" altLang="zh-CN" sz="2800" dirty="0" smtClean="0"/>
          </a:p>
          <a:p>
            <a:endParaRPr lang="en-US" altLang="zh-CN" sz="2800" dirty="0" smtClean="0"/>
          </a:p>
          <a:p>
            <a:endParaRPr lang="en-US" altLang="zh-CN" sz="2800" dirty="0"/>
          </a:p>
        </p:txBody>
      </p:sp>
    </p:spTree>
    <p:extLst>
      <p:ext uri="{BB962C8B-B14F-4D97-AF65-F5344CB8AC3E}">
        <p14:creationId xmlns:p14="http://schemas.microsoft.com/office/powerpoint/2010/main" val="25328058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548680"/>
            <a:ext cx="8568952" cy="5904656"/>
          </a:xfrm>
        </p:spPr>
        <p:txBody>
          <a:bodyPr>
            <a:normAutofit/>
          </a:bodyPr>
          <a:lstStyle/>
          <a:p>
            <a:r>
              <a:rPr lang="zh-CN" altLang="en-US" sz="2800" dirty="0" smtClean="0">
                <a:latin typeface="微软雅黑" panose="020B0503020204020204" pitchFamily="34" charset="-122"/>
                <a:ea typeface="微软雅黑" panose="020B0503020204020204" pitchFamily="34" charset="-122"/>
              </a:rPr>
              <a:t>（一）投标人须知</a:t>
            </a:r>
            <a:endParaRPr lang="en-US" altLang="zh-CN" sz="2800" dirty="0" smtClean="0">
              <a:latin typeface="微软雅黑" panose="020B0503020204020204" pitchFamily="34" charset="-122"/>
              <a:ea typeface="微软雅黑" panose="020B0503020204020204" pitchFamily="34" charset="-122"/>
            </a:endParaRPr>
          </a:p>
          <a:p>
            <a:r>
              <a:rPr lang="en-US" altLang="zh-CN" sz="2800" dirty="0" smtClean="0">
                <a:latin typeface="+mn-ea"/>
              </a:rPr>
              <a:t>1</a:t>
            </a:r>
            <a:r>
              <a:rPr lang="zh-CN" altLang="en-US" sz="2800" dirty="0" smtClean="0">
                <a:latin typeface="+mn-ea"/>
              </a:rPr>
              <a:t>、</a:t>
            </a:r>
            <a:r>
              <a:rPr lang="en-US" altLang="zh-CN" sz="2800" dirty="0" smtClean="0">
                <a:latin typeface="+mn-ea"/>
              </a:rPr>
              <a:t>1.4.3</a:t>
            </a:r>
            <a:r>
              <a:rPr lang="zh-CN" altLang="en-US" sz="2800" dirty="0" smtClean="0">
                <a:latin typeface="+mn-ea"/>
              </a:rPr>
              <a:t>条款</a:t>
            </a:r>
            <a:r>
              <a:rPr lang="en-US" altLang="zh-CN" sz="2800" dirty="0">
                <a:latin typeface="+mn-ea"/>
              </a:rPr>
              <a:t>1.4.3 </a:t>
            </a:r>
            <a:r>
              <a:rPr lang="zh-CN" altLang="en-US" sz="2800" dirty="0">
                <a:latin typeface="+mn-ea"/>
              </a:rPr>
              <a:t>投标人不得存在下列情形之一</a:t>
            </a:r>
            <a:r>
              <a:rPr lang="zh-CN" altLang="en-US" sz="2800" dirty="0" smtClean="0">
                <a:latin typeface="+mn-ea"/>
              </a:rPr>
              <a:t>：</a:t>
            </a:r>
            <a:endParaRPr lang="en-US" altLang="zh-CN" sz="2800" dirty="0" smtClean="0">
              <a:latin typeface="+mn-ea"/>
            </a:endParaRPr>
          </a:p>
          <a:p>
            <a:endParaRPr lang="zh-CN" altLang="en-US" sz="2800" dirty="0">
              <a:latin typeface="+mn-e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835292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5616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568952"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927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864096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9042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8640959"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15230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476672"/>
            <a:ext cx="8147248" cy="5649491"/>
          </a:xfrm>
        </p:spPr>
        <p:txBody>
          <a:bodyPr>
            <a:normAutofit fontScale="92500" lnSpcReduction="10000"/>
          </a:bodyPr>
          <a:lstStyle/>
          <a:p>
            <a:r>
              <a:rPr lang="zh-CN" altLang="en-US" sz="3000" dirty="0" smtClean="0"/>
              <a:t>关于信用体系建设，目前国家有关部门出台</a:t>
            </a:r>
            <a:r>
              <a:rPr lang="zh-CN" altLang="en-US" sz="3000" dirty="0"/>
              <a:t>的文件主要有：</a:t>
            </a:r>
          </a:p>
          <a:p>
            <a:r>
              <a:rPr lang="zh-CN" altLang="en-US" sz="3000" dirty="0"/>
              <a:t>①国务院印发了</a:t>
            </a:r>
            <a:r>
              <a:rPr lang="en-US" altLang="zh-CN" sz="3000" dirty="0"/>
              <a:t>《</a:t>
            </a:r>
            <a:r>
              <a:rPr lang="zh-CN" altLang="en-US" sz="3000" dirty="0"/>
              <a:t>关于建立完善守信联合激励和失信联合惩戒制度加快推进社会诚信建设的</a:t>
            </a:r>
            <a:r>
              <a:rPr lang="zh-CN" altLang="en-US" sz="3000" dirty="0">
                <a:solidFill>
                  <a:srgbClr val="FF0000"/>
                </a:solidFill>
              </a:rPr>
              <a:t>指导</a:t>
            </a:r>
            <a:r>
              <a:rPr lang="zh-CN" altLang="en-US" sz="3000" dirty="0" smtClean="0">
                <a:solidFill>
                  <a:srgbClr val="FF0000"/>
                </a:solidFill>
              </a:rPr>
              <a:t>意见</a:t>
            </a:r>
            <a:r>
              <a:rPr lang="en-US" altLang="zh-CN" sz="3000" dirty="0" smtClean="0"/>
              <a:t>》</a:t>
            </a:r>
            <a:r>
              <a:rPr lang="zh-CN" altLang="en-US" sz="3000" dirty="0"/>
              <a:t>（国发</a:t>
            </a:r>
            <a:r>
              <a:rPr lang="en-US" altLang="zh-CN" sz="3000" dirty="0"/>
              <a:t>〔2016〕33</a:t>
            </a:r>
            <a:r>
              <a:rPr lang="zh-CN" altLang="en-US" sz="3000" dirty="0"/>
              <a:t>号）。</a:t>
            </a:r>
          </a:p>
          <a:p>
            <a:r>
              <a:rPr lang="zh-CN" altLang="en-US" sz="3000" dirty="0"/>
              <a:t>②国家税务总局等</a:t>
            </a:r>
            <a:r>
              <a:rPr lang="en-US" altLang="zh-CN" sz="3000" dirty="0"/>
              <a:t>21</a:t>
            </a:r>
            <a:r>
              <a:rPr lang="zh-CN" altLang="en-US" sz="3000" dirty="0"/>
              <a:t>各部门的</a:t>
            </a:r>
            <a:r>
              <a:rPr lang="en-US" altLang="zh-CN" sz="3000" dirty="0"/>
              <a:t>《</a:t>
            </a:r>
            <a:r>
              <a:rPr lang="zh-CN" altLang="en-US" sz="3000" dirty="0"/>
              <a:t>关于对重大税收案件当事人实施联合惩戒措施的</a:t>
            </a:r>
            <a:r>
              <a:rPr lang="zh-CN" altLang="en-US" sz="3000" dirty="0">
                <a:solidFill>
                  <a:srgbClr val="FF0000"/>
                </a:solidFill>
              </a:rPr>
              <a:t>合作备忘录</a:t>
            </a:r>
            <a:r>
              <a:rPr lang="en-US" altLang="zh-CN" sz="3000" dirty="0"/>
              <a:t>》</a:t>
            </a:r>
          </a:p>
          <a:p>
            <a:r>
              <a:rPr lang="zh-CN" altLang="en-US" sz="3000" dirty="0"/>
              <a:t>③工商总局等</a:t>
            </a:r>
            <a:r>
              <a:rPr lang="en-US" altLang="zh-CN" sz="3000" dirty="0"/>
              <a:t>38</a:t>
            </a:r>
            <a:r>
              <a:rPr lang="zh-CN" altLang="en-US" sz="3000" dirty="0"/>
              <a:t>个部门出台的</a:t>
            </a:r>
            <a:r>
              <a:rPr lang="en-US" altLang="zh-CN" sz="3000" dirty="0"/>
              <a:t>《</a:t>
            </a:r>
            <a:r>
              <a:rPr lang="zh-CN" altLang="en-US" sz="3000" dirty="0"/>
              <a:t>失信企业协同监管和联合惩戒</a:t>
            </a:r>
            <a:r>
              <a:rPr lang="zh-CN" altLang="en-US" sz="3000" dirty="0">
                <a:solidFill>
                  <a:srgbClr val="FF0000"/>
                </a:solidFill>
              </a:rPr>
              <a:t>合作备忘录</a:t>
            </a:r>
            <a:r>
              <a:rPr lang="en-US" altLang="zh-CN" sz="3000" dirty="0"/>
              <a:t>》</a:t>
            </a:r>
          </a:p>
          <a:p>
            <a:r>
              <a:rPr lang="en-US" altLang="zh-CN" sz="3000" dirty="0"/>
              <a:t>④</a:t>
            </a:r>
            <a:r>
              <a:rPr lang="zh-CN" altLang="en-US" sz="3000" dirty="0"/>
              <a:t>证监会等</a:t>
            </a:r>
            <a:r>
              <a:rPr lang="en-US" altLang="zh-CN" sz="3000" dirty="0"/>
              <a:t>22</a:t>
            </a:r>
            <a:r>
              <a:rPr lang="zh-CN" altLang="en-US" sz="3000" dirty="0"/>
              <a:t>个部门出台的</a:t>
            </a:r>
            <a:r>
              <a:rPr lang="en-US" altLang="zh-CN" sz="3000" dirty="0"/>
              <a:t>《</a:t>
            </a:r>
            <a:r>
              <a:rPr lang="zh-CN" altLang="en-US" sz="3000" dirty="0"/>
              <a:t>关于对违法失信上市公司相关责任主体实施联合惩戒</a:t>
            </a:r>
            <a:r>
              <a:rPr lang="zh-CN" altLang="en-US" sz="3000" dirty="0">
                <a:solidFill>
                  <a:srgbClr val="FF0000"/>
                </a:solidFill>
              </a:rPr>
              <a:t>合作备忘录</a:t>
            </a:r>
            <a:r>
              <a:rPr lang="en-US" altLang="zh-CN" sz="3000" dirty="0"/>
              <a:t>》</a:t>
            </a:r>
          </a:p>
          <a:p>
            <a:r>
              <a:rPr lang="en-US" altLang="zh-CN" sz="3000" dirty="0"/>
              <a:t>⑤</a:t>
            </a:r>
            <a:r>
              <a:rPr lang="zh-CN" altLang="en-US" sz="3000" dirty="0"/>
              <a:t>最高院等</a:t>
            </a:r>
            <a:r>
              <a:rPr lang="en-US" altLang="zh-CN" sz="3000" dirty="0"/>
              <a:t>44</a:t>
            </a:r>
            <a:r>
              <a:rPr lang="zh-CN" altLang="en-US" sz="3000" dirty="0"/>
              <a:t>个部门</a:t>
            </a:r>
            <a:r>
              <a:rPr lang="en-US" altLang="zh-CN" sz="3000" dirty="0"/>
              <a:t>《</a:t>
            </a:r>
            <a:r>
              <a:rPr lang="zh-CN" altLang="en-US" sz="3000" dirty="0"/>
              <a:t>关于对失信被执行人联合惩戒</a:t>
            </a:r>
            <a:r>
              <a:rPr lang="zh-CN" altLang="en-US" sz="3000" dirty="0">
                <a:solidFill>
                  <a:srgbClr val="FF0000"/>
                </a:solidFill>
              </a:rPr>
              <a:t>合作备忘录</a:t>
            </a:r>
            <a:r>
              <a:rPr lang="en-US" altLang="zh-CN" sz="3000" dirty="0"/>
              <a:t>》</a:t>
            </a:r>
          </a:p>
          <a:p>
            <a:endParaRPr lang="zh-CN" altLang="en-US" dirty="0"/>
          </a:p>
        </p:txBody>
      </p:sp>
    </p:spTree>
    <p:extLst>
      <p:ext uri="{BB962C8B-B14F-4D97-AF65-F5344CB8AC3E}">
        <p14:creationId xmlns:p14="http://schemas.microsoft.com/office/powerpoint/2010/main" val="6049354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548680"/>
            <a:ext cx="8219256" cy="5577483"/>
          </a:xfrm>
        </p:spPr>
        <p:txBody>
          <a:bodyPr>
            <a:normAutofit/>
          </a:bodyPr>
          <a:lstStyle/>
          <a:p>
            <a:r>
              <a:rPr lang="zh-CN" altLang="en-US" sz="2800" dirty="0"/>
              <a:t>⑥安检总局等</a:t>
            </a:r>
            <a:r>
              <a:rPr lang="en-US" altLang="zh-CN" sz="2800" dirty="0"/>
              <a:t>18</a:t>
            </a:r>
            <a:r>
              <a:rPr lang="zh-CN" altLang="en-US" sz="2800" dirty="0"/>
              <a:t>个部门</a:t>
            </a:r>
            <a:r>
              <a:rPr lang="en-US" altLang="zh-CN" sz="2800" dirty="0"/>
              <a:t>《</a:t>
            </a:r>
            <a:r>
              <a:rPr lang="zh-CN" altLang="en-US" sz="2800" dirty="0"/>
              <a:t>关于对安全生产领域失信生产经营单位及其相关人员开展联合惩戒</a:t>
            </a:r>
            <a:r>
              <a:rPr lang="zh-CN" altLang="en-US" sz="2800" dirty="0">
                <a:solidFill>
                  <a:srgbClr val="FF0000"/>
                </a:solidFill>
              </a:rPr>
              <a:t>合作备忘录</a:t>
            </a:r>
            <a:r>
              <a:rPr lang="en-US" altLang="zh-CN" sz="2800" dirty="0">
                <a:solidFill>
                  <a:srgbClr val="FF0000"/>
                </a:solidFill>
              </a:rPr>
              <a:t>》</a:t>
            </a:r>
          </a:p>
          <a:p>
            <a:r>
              <a:rPr lang="en-US" altLang="zh-CN" sz="2800" dirty="0"/>
              <a:t>⑦</a:t>
            </a:r>
            <a:r>
              <a:rPr lang="zh-CN" altLang="en-US" sz="2800" dirty="0"/>
              <a:t>最高院等</a:t>
            </a:r>
            <a:r>
              <a:rPr lang="en-US" altLang="zh-CN" sz="2800" dirty="0"/>
              <a:t>9</a:t>
            </a:r>
            <a:r>
              <a:rPr lang="zh-CN" altLang="en-US" sz="2800" dirty="0"/>
              <a:t>部门联合发布在招标投标领域对失信被执行人实施联合惩戒的</a:t>
            </a:r>
            <a:r>
              <a:rPr lang="zh-CN" altLang="en-US" sz="2800" dirty="0">
                <a:solidFill>
                  <a:srgbClr val="C00000"/>
                </a:solidFill>
              </a:rPr>
              <a:t>通知</a:t>
            </a:r>
          </a:p>
          <a:p>
            <a:r>
              <a:rPr lang="zh-CN" altLang="en-US" sz="2800" dirty="0">
                <a:solidFill>
                  <a:srgbClr val="FF0000"/>
                </a:solidFill>
              </a:rPr>
              <a:t>合作备忘录：</a:t>
            </a:r>
          </a:p>
          <a:p>
            <a:r>
              <a:rPr lang="zh-CN" altLang="en-US" sz="2800" dirty="0"/>
              <a:t>联合惩戒对象</a:t>
            </a:r>
            <a:r>
              <a:rPr lang="en-US" altLang="zh-CN" sz="2800" dirty="0"/>
              <a:t>—</a:t>
            </a:r>
            <a:r>
              <a:rPr lang="zh-CN" altLang="en-US" sz="2800" dirty="0"/>
              <a:t>信息共享和联合惩戒对象</a:t>
            </a:r>
            <a:r>
              <a:rPr lang="en-US" altLang="zh-CN" sz="2800" dirty="0"/>
              <a:t>—</a:t>
            </a:r>
            <a:r>
              <a:rPr lang="zh-CN" altLang="en-US" sz="2800" dirty="0"/>
              <a:t>惩戒措施内容和实施单位</a:t>
            </a:r>
            <a:r>
              <a:rPr lang="en-US" altLang="zh-CN" sz="2800" dirty="0"/>
              <a:t>---</a:t>
            </a:r>
            <a:r>
              <a:rPr lang="zh-CN" altLang="en-US" sz="2800" dirty="0"/>
              <a:t>共享信息的持续管理和落实</a:t>
            </a:r>
            <a:r>
              <a:rPr lang="en-US" altLang="zh-CN" sz="2800" dirty="0"/>
              <a:t>---</a:t>
            </a:r>
            <a:r>
              <a:rPr lang="zh-CN" altLang="en-US" sz="2800" dirty="0"/>
              <a:t>配套措施</a:t>
            </a:r>
          </a:p>
          <a:p>
            <a:r>
              <a:rPr lang="zh-CN" altLang="en-US" sz="2800" dirty="0"/>
              <a:t>惩戒机制：守信激励、失信受限；一处失信，处处受限。截止</a:t>
            </a:r>
            <a:r>
              <a:rPr lang="en-US" altLang="zh-CN" sz="2800" dirty="0"/>
              <a:t>2016</a:t>
            </a:r>
            <a:r>
              <a:rPr lang="zh-CN" altLang="en-US" sz="2800" dirty="0"/>
              <a:t>年联合惩戒的部门和行业从</a:t>
            </a:r>
            <a:r>
              <a:rPr lang="en-US" altLang="zh-CN" sz="2800" dirty="0"/>
              <a:t>8</a:t>
            </a:r>
            <a:r>
              <a:rPr lang="zh-CN" altLang="en-US" sz="2800" dirty="0"/>
              <a:t>家上升</a:t>
            </a:r>
            <a:r>
              <a:rPr lang="en-US" altLang="zh-CN" sz="2800" dirty="0"/>
              <a:t>19</a:t>
            </a:r>
            <a:r>
              <a:rPr lang="zh-CN" altLang="en-US" sz="2800" dirty="0"/>
              <a:t>家。</a:t>
            </a:r>
          </a:p>
          <a:p>
            <a:endParaRPr lang="zh-CN" altLang="en-US" sz="2800" dirty="0"/>
          </a:p>
        </p:txBody>
      </p:sp>
    </p:spTree>
    <p:extLst>
      <p:ext uri="{BB962C8B-B14F-4D97-AF65-F5344CB8AC3E}">
        <p14:creationId xmlns:p14="http://schemas.microsoft.com/office/powerpoint/2010/main" val="3685132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en-US" sz="2800" dirty="0" smtClean="0"/>
              <a:t>据</a:t>
            </a:r>
            <a:r>
              <a:rPr lang="en-US" altLang="zh-CN" sz="2800" dirty="0" smtClean="0"/>
              <a:t>2017</a:t>
            </a:r>
            <a:r>
              <a:rPr lang="zh-CN" altLang="en-US" sz="2800" dirty="0" smtClean="0"/>
              <a:t>年</a:t>
            </a:r>
            <a:r>
              <a:rPr lang="en-US" altLang="zh-CN" sz="2800" dirty="0" smtClean="0"/>
              <a:t>10</a:t>
            </a:r>
            <a:r>
              <a:rPr lang="zh-CN" altLang="en-US" sz="2800" dirty="0" smtClean="0"/>
              <a:t>月</a:t>
            </a:r>
            <a:r>
              <a:rPr lang="en-US" altLang="zh-CN" sz="2800" dirty="0" smtClean="0"/>
              <a:t>31</a:t>
            </a:r>
            <a:r>
              <a:rPr lang="zh-CN" altLang="en-US" sz="2800" dirty="0" smtClean="0"/>
              <a:t>日最高人民法院向全国人大常委会的报告，最高院联合</a:t>
            </a:r>
            <a:r>
              <a:rPr lang="en-US" altLang="zh-CN" sz="2800" dirty="0" smtClean="0"/>
              <a:t>60</a:t>
            </a:r>
            <a:r>
              <a:rPr lang="zh-CN" altLang="en-US" sz="2800" dirty="0" smtClean="0"/>
              <a:t>多家单位构建被失信用惩戒网络，累计公开失信被执行人信息</a:t>
            </a:r>
            <a:r>
              <a:rPr lang="en-US" altLang="zh-CN" sz="2800" dirty="0" smtClean="0"/>
              <a:t>861</a:t>
            </a:r>
            <a:r>
              <a:rPr lang="zh-CN" altLang="en-US" sz="2800" dirty="0" smtClean="0"/>
              <a:t>万人次，限制购买飞机票</a:t>
            </a:r>
            <a:r>
              <a:rPr lang="en-US" altLang="zh-CN" sz="2800" dirty="0" smtClean="0"/>
              <a:t>842</a:t>
            </a:r>
            <a:r>
              <a:rPr lang="zh-CN" altLang="en-US" sz="2800" dirty="0" smtClean="0"/>
              <a:t>万人次，限制</a:t>
            </a:r>
            <a:r>
              <a:rPr lang="en-US" altLang="zh-CN" sz="2800" dirty="0" smtClean="0"/>
              <a:t>327</a:t>
            </a:r>
            <a:r>
              <a:rPr lang="zh-CN" altLang="en-US" sz="2800" dirty="0" smtClean="0"/>
              <a:t>万人次购买动车、高铁票；限制</a:t>
            </a:r>
            <a:r>
              <a:rPr lang="en-US" altLang="zh-CN" sz="2800" dirty="0" smtClean="0"/>
              <a:t>7.1</a:t>
            </a:r>
            <a:r>
              <a:rPr lang="zh-CN" altLang="en-US" sz="2800" dirty="0" smtClean="0"/>
              <a:t>万名失信被执行人担任企业法定代表人及高管。</a:t>
            </a:r>
            <a:endParaRPr lang="en-US" altLang="zh-CN" sz="2800" dirty="0" smtClean="0"/>
          </a:p>
          <a:p>
            <a:r>
              <a:rPr lang="zh-CN" altLang="en-US" sz="2800" dirty="0" smtClean="0"/>
              <a:t>截止</a:t>
            </a:r>
            <a:r>
              <a:rPr lang="en-US" altLang="zh-CN" sz="2800" dirty="0" smtClean="0"/>
              <a:t>2017</a:t>
            </a:r>
            <a:r>
              <a:rPr lang="zh-CN" altLang="en-US" sz="2800" dirty="0" smtClean="0"/>
              <a:t>年</a:t>
            </a:r>
            <a:r>
              <a:rPr lang="en-US" altLang="zh-CN" sz="2800" dirty="0" smtClean="0"/>
              <a:t>9</a:t>
            </a:r>
            <a:r>
              <a:rPr lang="zh-CN" altLang="en-US" sz="2800" dirty="0" smtClean="0"/>
              <a:t>月，</a:t>
            </a:r>
            <a:r>
              <a:rPr lang="en-US" altLang="zh-CN" sz="2800" dirty="0" smtClean="0"/>
              <a:t>109.9</a:t>
            </a:r>
            <a:r>
              <a:rPr lang="zh-CN" altLang="en-US" sz="2800" dirty="0" smtClean="0"/>
              <a:t>万人摄于信用惩戒主动履行了义务，从而被失信被执行人名单中删除。</a:t>
            </a:r>
            <a:endParaRPr lang="zh-CN" altLang="en-US" sz="2800" dirty="0"/>
          </a:p>
        </p:txBody>
      </p:sp>
    </p:spTree>
    <p:extLst>
      <p:ext uri="{BB962C8B-B14F-4D97-AF65-F5344CB8AC3E}">
        <p14:creationId xmlns:p14="http://schemas.microsoft.com/office/powerpoint/2010/main" val="33549453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548680"/>
            <a:ext cx="8291264" cy="5577483"/>
          </a:xfrm>
        </p:spPr>
        <p:txBody>
          <a:bodyPr>
            <a:normAutofit/>
          </a:bodyPr>
          <a:lstStyle/>
          <a:p>
            <a:r>
              <a:rPr lang="en-US" altLang="zh-CN" sz="2800" dirty="0" smtClean="0"/>
              <a:t>2</a:t>
            </a:r>
            <a:r>
              <a:rPr lang="zh-CN" altLang="en-US" sz="2800" dirty="0" smtClean="0"/>
              <a:t>、关于投标报价</a:t>
            </a:r>
            <a:endParaRPr lang="en-US" altLang="zh-CN" sz="2800" dirty="0" smtClean="0"/>
          </a:p>
          <a:p>
            <a:endParaRPr lang="en-US" altLang="zh-CN" sz="2800" dirty="0" smtClean="0"/>
          </a:p>
          <a:p>
            <a:endParaRPr lang="zh-CN" altLang="en-US" sz="2800"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93" y="1556792"/>
            <a:ext cx="9023707"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245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548680"/>
            <a:ext cx="8219256" cy="5577483"/>
          </a:xfrm>
        </p:spPr>
        <p:txBody>
          <a:bodyPr>
            <a:normAutofit lnSpcReduction="10000"/>
          </a:bodyPr>
          <a:lstStyle/>
          <a:p>
            <a:r>
              <a:rPr lang="zh-CN" altLang="en-US" sz="2800" dirty="0"/>
              <a:t>注意</a:t>
            </a:r>
            <a:r>
              <a:rPr lang="en-US" altLang="zh-CN" sz="2800" dirty="0"/>
              <a:t>:</a:t>
            </a:r>
            <a:r>
              <a:rPr lang="zh-CN" altLang="en-US" sz="2800" dirty="0"/>
              <a:t>依据条例第三十七条的规定，招标公告或资格预审公告还应当载明“</a:t>
            </a:r>
            <a:r>
              <a:rPr lang="zh-CN" altLang="en-US" sz="2800" dirty="0">
                <a:solidFill>
                  <a:srgbClr val="FF0000"/>
                </a:solidFill>
              </a:rPr>
              <a:t>是否接收联合体投标”</a:t>
            </a:r>
            <a:r>
              <a:rPr lang="zh-CN" altLang="en-US" sz="2800" dirty="0"/>
              <a:t>如果采用电子招标方式</a:t>
            </a:r>
            <a:r>
              <a:rPr lang="en-US" altLang="zh-CN" sz="2800" dirty="0"/>
              <a:t>,</a:t>
            </a:r>
            <a:r>
              <a:rPr lang="zh-CN" altLang="en-US" sz="2800" dirty="0"/>
              <a:t>公告的内容还必须载明访问该电子招标交易平台的网址和方法。</a:t>
            </a:r>
          </a:p>
          <a:p>
            <a:r>
              <a:rPr lang="zh-CN" altLang="en-US" sz="2800" dirty="0" smtClean="0"/>
              <a:t>表</a:t>
            </a:r>
            <a:r>
              <a:rPr lang="en-US" altLang="zh-CN" sz="2800" dirty="0" smtClean="0"/>
              <a:t>1-1</a:t>
            </a:r>
            <a:r>
              <a:rPr lang="zh-CN" altLang="en-US" sz="2800" dirty="0"/>
              <a:t>中，</a:t>
            </a:r>
            <a:r>
              <a:rPr lang="en-US" altLang="zh-CN" sz="2800" dirty="0"/>
              <a:t>30</a:t>
            </a:r>
            <a:r>
              <a:rPr lang="zh-CN" altLang="en-US" sz="2800" dirty="0"/>
              <a:t>号令第（一）、（二）、（三）条依照法律要求对招标人、招标项目、项目实施的三个方面六个要素作了规定；其余条款则是如何获取招标文件的办法的规定。同时该规章第（二）条和法律相比，增加了资金来源的要求，表明发布招标公告不仅要符合法律关于公告内容的要求，</a:t>
            </a:r>
            <a:r>
              <a:rPr lang="zh-CN" altLang="en-US" sz="2800" dirty="0" smtClean="0"/>
              <a:t>还应具备</a:t>
            </a:r>
            <a:r>
              <a:rPr lang="zh-CN" altLang="en-US" sz="2800" dirty="0" smtClean="0">
                <a:solidFill>
                  <a:srgbClr val="FF0000"/>
                </a:solidFill>
              </a:rPr>
              <a:t>启动招标条件</a:t>
            </a:r>
            <a:r>
              <a:rPr lang="zh-CN" altLang="en-US" sz="2800" dirty="0" smtClean="0"/>
              <a:t>的要求</a:t>
            </a:r>
            <a:r>
              <a:rPr lang="zh-CN" altLang="en-US" sz="2800" dirty="0"/>
              <a:t>：资金或资金来源落实</a:t>
            </a:r>
            <a:r>
              <a:rPr lang="zh-CN" altLang="en-US" sz="2800" dirty="0" smtClean="0"/>
              <a:t>。</a:t>
            </a:r>
            <a:endParaRPr lang="en-US" altLang="zh-CN" sz="2800" dirty="0" smtClean="0"/>
          </a:p>
          <a:p>
            <a:r>
              <a:rPr lang="en-US" altLang="zh-CN" sz="2800" dirty="0" smtClean="0"/>
              <a:t>87</a:t>
            </a:r>
            <a:r>
              <a:rPr lang="zh-CN" altLang="en-US" sz="2800" dirty="0" smtClean="0"/>
              <a:t>号令增加了预算（最高限价）、公告期等内容</a:t>
            </a:r>
            <a:endParaRPr lang="zh-CN" altLang="en-US" sz="2800" dirty="0"/>
          </a:p>
          <a:p>
            <a:endParaRPr lang="zh-CN" altLang="en-US" dirty="0"/>
          </a:p>
        </p:txBody>
      </p:sp>
    </p:spTree>
    <p:extLst>
      <p:ext uri="{BB962C8B-B14F-4D97-AF65-F5344CB8AC3E}">
        <p14:creationId xmlns:p14="http://schemas.microsoft.com/office/powerpoint/2010/main" val="11669782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36712"/>
            <a:ext cx="8843483"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2456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260648"/>
            <a:ext cx="8568952" cy="6336704"/>
          </a:xfrm>
        </p:spPr>
        <p:txBody>
          <a:bodyPr>
            <a:normAutofit fontScale="92500" lnSpcReduction="10000"/>
          </a:bodyPr>
          <a:lstStyle/>
          <a:p>
            <a:r>
              <a:rPr lang="zh-CN" altLang="en-US" sz="2800" dirty="0" smtClean="0">
                <a:latin typeface="微软雅黑" panose="020B0503020204020204" pitchFamily="34" charset="-122"/>
                <a:ea typeface="微软雅黑" panose="020B0503020204020204" pitchFamily="34" charset="-122"/>
              </a:rPr>
              <a:t>（二）评标办法</a:t>
            </a:r>
            <a:endParaRPr lang="en-US" altLang="zh-CN" sz="2800" dirty="0" smtClean="0">
              <a:latin typeface="微软雅黑" panose="020B0503020204020204" pitchFamily="34" charset="-122"/>
              <a:ea typeface="微软雅黑" panose="020B0503020204020204" pitchFamily="34" charset="-122"/>
            </a:endParaRPr>
          </a:p>
          <a:p>
            <a:r>
              <a:rPr lang="zh-CN" altLang="en-US" sz="3000" dirty="0" smtClean="0">
                <a:latin typeface="+mn-ea"/>
              </a:rPr>
              <a:t>设备和材料标准招标文件中关于评标办法的规定基本相同。</a:t>
            </a:r>
            <a:endParaRPr lang="en-US" altLang="zh-CN" sz="3000" dirty="0" smtClean="0">
              <a:latin typeface="+mn-ea"/>
            </a:endParaRPr>
          </a:p>
          <a:p>
            <a:r>
              <a:rPr lang="en-US" altLang="zh-CN" sz="3000" dirty="0" smtClean="0">
                <a:latin typeface="+mn-ea"/>
              </a:rPr>
              <a:t>1</a:t>
            </a:r>
            <a:r>
              <a:rPr lang="zh-CN" altLang="en-US" sz="3000" dirty="0">
                <a:latin typeface="+mn-ea"/>
              </a:rPr>
              <a:t>、评标</a:t>
            </a:r>
            <a:r>
              <a:rPr lang="zh-CN" altLang="en-US" sz="3000" dirty="0">
                <a:solidFill>
                  <a:srgbClr val="FF0000"/>
                </a:solidFill>
                <a:latin typeface="+mn-ea"/>
              </a:rPr>
              <a:t>方法</a:t>
            </a:r>
            <a:r>
              <a:rPr lang="zh-CN" altLang="en-US" sz="3000" dirty="0">
                <a:latin typeface="+mn-ea"/>
              </a:rPr>
              <a:t>：综合评估法、经评审的最低投标价</a:t>
            </a:r>
            <a:r>
              <a:rPr lang="zh-CN" altLang="en-US" sz="3000" dirty="0" smtClean="0">
                <a:latin typeface="+mn-ea"/>
              </a:rPr>
              <a:t>法；</a:t>
            </a:r>
            <a:endParaRPr lang="en-US" altLang="zh-CN" sz="3000" dirty="0" smtClean="0">
              <a:latin typeface="+mn-ea"/>
            </a:endParaRPr>
          </a:p>
          <a:p>
            <a:r>
              <a:rPr lang="en-US" altLang="zh-CN" sz="3000" dirty="0" smtClean="0">
                <a:latin typeface="+mn-ea"/>
              </a:rPr>
              <a:t>2</a:t>
            </a:r>
            <a:r>
              <a:rPr lang="zh-CN" altLang="en-US" sz="3000" dirty="0" smtClean="0">
                <a:latin typeface="+mn-ea"/>
              </a:rPr>
              <a:t>、评标</a:t>
            </a:r>
            <a:r>
              <a:rPr lang="zh-CN" altLang="en-US" sz="3000" dirty="0" smtClean="0">
                <a:solidFill>
                  <a:srgbClr val="FF0000"/>
                </a:solidFill>
                <a:latin typeface="+mn-ea"/>
              </a:rPr>
              <a:t>标准</a:t>
            </a:r>
            <a:r>
              <a:rPr lang="zh-CN" altLang="en-US" sz="3000" dirty="0" smtClean="0">
                <a:latin typeface="+mn-ea"/>
              </a:rPr>
              <a:t>：初步评审标准、详细评审标准；</a:t>
            </a:r>
            <a:endParaRPr lang="en-US" altLang="zh-CN" sz="3000" dirty="0" smtClean="0">
              <a:latin typeface="+mn-ea"/>
            </a:endParaRPr>
          </a:p>
          <a:p>
            <a:r>
              <a:rPr lang="en-US" altLang="zh-CN" sz="3000" dirty="0" smtClean="0">
                <a:latin typeface="+mn-ea"/>
              </a:rPr>
              <a:t>3</a:t>
            </a:r>
            <a:r>
              <a:rPr lang="zh-CN" altLang="en-US" sz="3000" dirty="0" smtClean="0">
                <a:latin typeface="+mn-ea"/>
              </a:rPr>
              <a:t>、评标</a:t>
            </a:r>
            <a:r>
              <a:rPr lang="zh-CN" altLang="en-US" sz="3000" dirty="0" smtClean="0">
                <a:solidFill>
                  <a:srgbClr val="FF0000"/>
                </a:solidFill>
                <a:latin typeface="+mn-ea"/>
              </a:rPr>
              <a:t>程序</a:t>
            </a:r>
            <a:r>
              <a:rPr lang="zh-CN" altLang="en-US" sz="3000" dirty="0" smtClean="0">
                <a:latin typeface="+mn-ea"/>
              </a:rPr>
              <a:t>：初步评审、详细评审、投标文件的澄清；</a:t>
            </a:r>
            <a:endParaRPr lang="en-US" altLang="zh-CN" sz="3000" dirty="0" smtClean="0">
              <a:latin typeface="+mn-ea"/>
            </a:endParaRPr>
          </a:p>
          <a:p>
            <a:r>
              <a:rPr lang="en-US" altLang="zh-CN" sz="3000" dirty="0" smtClean="0">
                <a:latin typeface="+mn-ea"/>
              </a:rPr>
              <a:t>4</a:t>
            </a:r>
            <a:r>
              <a:rPr lang="zh-CN" altLang="en-US" sz="3000" dirty="0" smtClean="0">
                <a:latin typeface="+mn-ea"/>
              </a:rPr>
              <a:t>、评标</a:t>
            </a:r>
            <a:r>
              <a:rPr lang="zh-CN" altLang="en-US" sz="3000" dirty="0" smtClean="0">
                <a:solidFill>
                  <a:srgbClr val="FF0000"/>
                </a:solidFill>
                <a:latin typeface="+mn-ea"/>
              </a:rPr>
              <a:t>结果</a:t>
            </a:r>
            <a:r>
              <a:rPr lang="zh-CN" altLang="en-US" sz="3000" dirty="0" smtClean="0">
                <a:latin typeface="+mn-ea"/>
              </a:rPr>
              <a:t>：依第 </a:t>
            </a:r>
            <a:r>
              <a:rPr lang="en-US" altLang="zh-CN" sz="3000" dirty="0">
                <a:latin typeface="+mn-ea"/>
              </a:rPr>
              <a:t>2.2 </a:t>
            </a:r>
            <a:r>
              <a:rPr lang="zh-CN" altLang="en-US" sz="3000" dirty="0">
                <a:latin typeface="+mn-ea"/>
              </a:rPr>
              <a:t>款规定的评分标准进行打分，并按得分由高到低顺序推荐中标候选人，或根据招标人授权直接确定中标人，但投标报价低于其成本的除外。</a:t>
            </a:r>
            <a:r>
              <a:rPr lang="zh-CN" altLang="en-US" sz="3000" dirty="0">
                <a:solidFill>
                  <a:srgbClr val="FF0000"/>
                </a:solidFill>
                <a:latin typeface="+mn-ea"/>
              </a:rPr>
              <a:t>综合评分相等时，</a:t>
            </a:r>
            <a:r>
              <a:rPr lang="zh-CN" altLang="en-US" sz="3000" dirty="0">
                <a:latin typeface="+mn-ea"/>
              </a:rPr>
              <a:t>以投标报价低的优先；</a:t>
            </a:r>
            <a:r>
              <a:rPr lang="zh-CN" altLang="en-US" sz="3000" dirty="0">
                <a:solidFill>
                  <a:srgbClr val="FF0000"/>
                </a:solidFill>
                <a:latin typeface="+mn-ea"/>
              </a:rPr>
              <a:t>投标报价也相等的，</a:t>
            </a:r>
            <a:r>
              <a:rPr lang="zh-CN" altLang="en-US" sz="3000" dirty="0">
                <a:latin typeface="+mn-ea"/>
              </a:rPr>
              <a:t>以技术得分高的优先；</a:t>
            </a:r>
            <a:r>
              <a:rPr lang="zh-CN" altLang="en-US" sz="3000" dirty="0">
                <a:solidFill>
                  <a:srgbClr val="FF0000"/>
                </a:solidFill>
                <a:latin typeface="+mn-ea"/>
              </a:rPr>
              <a:t>如果技术得分也相等</a:t>
            </a:r>
            <a:r>
              <a:rPr lang="zh-CN" altLang="en-US" sz="3000" dirty="0">
                <a:latin typeface="+mn-ea"/>
              </a:rPr>
              <a:t>，按照评标办法前附表的规定确定中标候选人顺序</a:t>
            </a:r>
            <a:r>
              <a:rPr lang="zh-CN" altLang="en-US" sz="3000" dirty="0" smtClean="0">
                <a:latin typeface="+mn-ea"/>
              </a:rPr>
              <a:t>。（综合评估法）</a:t>
            </a:r>
            <a:endParaRPr lang="zh-CN" altLang="en-US" sz="3000" dirty="0">
              <a:latin typeface="+mn-ea"/>
            </a:endParaRPr>
          </a:p>
          <a:p>
            <a:endParaRPr lang="zh-CN" altLang="en-US" sz="2800" dirty="0">
              <a:latin typeface="+mn-ea"/>
            </a:endParaRPr>
          </a:p>
        </p:txBody>
      </p:sp>
    </p:spTree>
    <p:extLst>
      <p:ext uri="{BB962C8B-B14F-4D97-AF65-F5344CB8AC3E}">
        <p14:creationId xmlns:p14="http://schemas.microsoft.com/office/powerpoint/2010/main" val="1656823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476672"/>
            <a:ext cx="8291264" cy="5649491"/>
          </a:xfrm>
        </p:spPr>
        <p:txBody>
          <a:bodyPr>
            <a:normAutofit/>
          </a:bodyPr>
          <a:lstStyle/>
          <a:p>
            <a:r>
              <a:rPr lang="zh-CN" altLang="en-US" sz="2800" dirty="0" smtClean="0"/>
              <a:t>鉴于施工、货物和材料各自特点的不同。有关评审标准业略有不同（以综合评估法为例）</a:t>
            </a:r>
            <a:endParaRPr lang="en-US" altLang="zh-CN" sz="2800" dirty="0" smtClean="0"/>
          </a:p>
          <a:p>
            <a:endParaRPr lang="en-US" altLang="zh-CN" sz="2800" dirty="0" smtClean="0"/>
          </a:p>
          <a:p>
            <a:endParaRPr lang="zh-CN" altLang="en-US" sz="2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916832"/>
            <a:ext cx="8613199"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6143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76" y="836712"/>
            <a:ext cx="910472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5164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908720"/>
            <a:ext cx="896448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3159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8496944" cy="523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3824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366" y="1052737"/>
            <a:ext cx="8424097" cy="514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3817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052736"/>
            <a:ext cx="8181576" cy="516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4405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620688"/>
            <a:ext cx="8291264" cy="5505475"/>
          </a:xfrm>
        </p:spPr>
        <p:txBody>
          <a:bodyPr>
            <a:normAutofit lnSpcReduction="10000"/>
          </a:bodyPr>
          <a:lstStyle/>
          <a:p>
            <a:r>
              <a:rPr lang="zh-CN" altLang="en-US" sz="2800" dirty="0" smtClean="0"/>
              <a:t>注意：虽然标准文件对资格条件和评审因素做出范式规定，但是具体到每一个招标采购项目，必须依据采购需求和采购标的的专业特点详细列出具体的资格条件和评审因素。</a:t>
            </a:r>
            <a:endParaRPr lang="en-US" altLang="zh-CN" sz="2800" dirty="0" smtClean="0"/>
          </a:p>
          <a:p>
            <a:r>
              <a:rPr lang="zh-CN" altLang="en-US" sz="2800" dirty="0"/>
              <a:t>在招标采购活动中，资格审查标准是最低限标准。评审标准描述的则是评委评标时在竞争基础上加以评估的优势条件</a:t>
            </a:r>
            <a:r>
              <a:rPr lang="zh-CN" altLang="en-US" sz="2800" dirty="0" smtClean="0"/>
              <a:t>。两者既有联系又有区别。</a:t>
            </a:r>
            <a:endParaRPr lang="en-US" altLang="zh-CN" sz="2800" dirty="0" smtClean="0"/>
          </a:p>
          <a:p>
            <a:r>
              <a:rPr lang="zh-CN" altLang="en-US" sz="2800" dirty="0" smtClean="0"/>
              <a:t>如在医疗设备招标采购中对设备指标一般考虑：</a:t>
            </a:r>
            <a:endParaRPr lang="en-US" altLang="zh-CN" sz="2800" dirty="0"/>
          </a:p>
          <a:p>
            <a:r>
              <a:rPr lang="zh-CN" altLang="en-US" sz="2800" dirty="0">
                <a:solidFill>
                  <a:srgbClr val="FF0000"/>
                </a:solidFill>
              </a:rPr>
              <a:t>安全性、准确性、稳定性、</a:t>
            </a:r>
            <a:r>
              <a:rPr lang="zh-CN" altLang="en-US" sz="2800" dirty="0"/>
              <a:t>升级型、配套性、兼容与开放性、先进性、其他。</a:t>
            </a:r>
            <a:endParaRPr lang="en-US" altLang="zh-CN" sz="2800" dirty="0"/>
          </a:p>
          <a:p>
            <a:r>
              <a:rPr lang="zh-CN" altLang="en-US" sz="2800" dirty="0"/>
              <a:t>在上述指标中我们一般把</a:t>
            </a:r>
            <a:r>
              <a:rPr lang="zh-CN" altLang="en-US" sz="2800" dirty="0">
                <a:solidFill>
                  <a:srgbClr val="FF0000"/>
                </a:solidFill>
              </a:rPr>
              <a:t>安全性、准确性和稳定性作为设备的资质条件；</a:t>
            </a:r>
            <a:endParaRPr lang="en-US" altLang="zh-CN" sz="2800" dirty="0">
              <a:solidFill>
                <a:srgbClr val="FF0000"/>
              </a:solidFill>
            </a:endParaRPr>
          </a:p>
          <a:p>
            <a:endParaRPr lang="zh-CN" altLang="en-US" sz="2800" dirty="0"/>
          </a:p>
          <a:p>
            <a:endParaRPr lang="en-US" altLang="zh-CN" sz="2800" dirty="0" smtClean="0"/>
          </a:p>
          <a:p>
            <a:endParaRPr lang="en-US" altLang="zh-CN" sz="2800" dirty="0" smtClean="0"/>
          </a:p>
        </p:txBody>
      </p:sp>
    </p:spTree>
    <p:extLst>
      <p:ext uri="{BB962C8B-B14F-4D97-AF65-F5344CB8AC3E}">
        <p14:creationId xmlns:p14="http://schemas.microsoft.com/office/powerpoint/2010/main" val="13724026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332656"/>
            <a:ext cx="8424936" cy="6264696"/>
          </a:xfrm>
        </p:spPr>
        <p:txBody>
          <a:bodyPr>
            <a:normAutofit/>
          </a:bodyPr>
          <a:lstStyle/>
          <a:p>
            <a:r>
              <a:rPr lang="zh-CN" altLang="en-US" sz="2800" dirty="0" smtClean="0"/>
              <a:t>安全性、准确性指标具体表现为：注册证、配置证、基本寿命、防护性（核磁共振）、物理安全（悬吊设备）等。</a:t>
            </a:r>
            <a:endParaRPr lang="en-US" altLang="zh-CN" sz="2800" dirty="0" smtClean="0"/>
          </a:p>
          <a:p>
            <a:r>
              <a:rPr lang="zh-CN" altLang="en-US" sz="2800" dirty="0"/>
              <a:t>而</a:t>
            </a:r>
            <a:r>
              <a:rPr lang="zh-CN" altLang="en-US" sz="2800" dirty="0" smtClean="0"/>
              <a:t>配套兼容表现为：对试剂的兼容、耗材单位消耗等可以列为评审因素区别设备等级；</a:t>
            </a:r>
            <a:endParaRPr lang="en-US" altLang="zh-CN" sz="2800" dirty="0" smtClean="0"/>
          </a:p>
          <a:p>
            <a:r>
              <a:rPr lang="zh-CN" altLang="en-US" sz="2800" dirty="0" smtClean="0"/>
              <a:t>相同设备用途不同，选择的指标也不同，如，</a:t>
            </a:r>
            <a:endParaRPr lang="en-US" altLang="zh-CN" sz="2800" dirty="0" smtClean="0"/>
          </a:p>
          <a:p>
            <a:r>
              <a:rPr lang="zh-CN" altLang="en-US" sz="2800" dirty="0"/>
              <a:t>科研</a:t>
            </a:r>
            <a:r>
              <a:rPr lang="zh-CN" altLang="en-US" sz="2800" dirty="0" smtClean="0"/>
              <a:t>设备：先进性、准确性、灵敏性、稳定性</a:t>
            </a:r>
            <a:endParaRPr lang="en-US" altLang="zh-CN" sz="2800" dirty="0" smtClean="0"/>
          </a:p>
          <a:p>
            <a:r>
              <a:rPr lang="zh-CN" altLang="en-US" sz="2800" dirty="0" smtClean="0"/>
              <a:t>教学设备：稳定性、先进性、通用性、升级型、</a:t>
            </a:r>
            <a:endParaRPr lang="en-US" altLang="zh-CN" sz="2800" dirty="0" smtClean="0"/>
          </a:p>
          <a:p>
            <a:r>
              <a:rPr lang="zh-CN" altLang="en-US" sz="2800" dirty="0" smtClean="0"/>
              <a:t>模拟训练</a:t>
            </a:r>
            <a:r>
              <a:rPr lang="zh-CN" altLang="en-US" sz="2800" dirty="0"/>
              <a:t>：</a:t>
            </a:r>
            <a:r>
              <a:rPr lang="zh-CN" altLang="en-US" sz="2800" dirty="0" smtClean="0"/>
              <a:t>逼真性（接近人体、生理、病理</a:t>
            </a:r>
            <a:r>
              <a:rPr lang="zh-CN" altLang="en-US" sz="2800" dirty="0"/>
              <a:t>结构</a:t>
            </a:r>
            <a:r>
              <a:rPr lang="zh-CN" altLang="en-US" sz="2800" dirty="0" smtClean="0"/>
              <a:t>）</a:t>
            </a:r>
            <a:endParaRPr lang="en-US" altLang="zh-CN" sz="2800" dirty="0" smtClean="0"/>
          </a:p>
          <a:p>
            <a:r>
              <a:rPr lang="zh-CN" altLang="en-US" sz="2800" dirty="0" smtClean="0"/>
              <a:t>在设置资质条件和评审因素等方面不能以不合理条件限制、排斥投标人。对此，法律做了明确规定。</a:t>
            </a:r>
            <a:endParaRPr lang="zh-CN" altLang="en-US" sz="2800" dirty="0"/>
          </a:p>
        </p:txBody>
      </p:sp>
    </p:spTree>
    <p:extLst>
      <p:ext uri="{BB962C8B-B14F-4D97-AF65-F5344CB8AC3E}">
        <p14:creationId xmlns:p14="http://schemas.microsoft.com/office/powerpoint/2010/main" val="429862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476672"/>
            <a:ext cx="8363272" cy="5649491"/>
          </a:xfrm>
        </p:spPr>
        <p:txBody>
          <a:bodyPr/>
          <a:lstStyle/>
          <a:p>
            <a:r>
              <a:rPr lang="en-US" altLang="zh-CN" sz="2800" dirty="0"/>
              <a:t>2</a:t>
            </a:r>
            <a:r>
              <a:rPr lang="zh-CN" altLang="en-US" sz="2800" dirty="0"/>
              <a:t>、资格预审公告或招标公告的内容</a:t>
            </a:r>
          </a:p>
          <a:p>
            <a:r>
              <a:rPr lang="zh-CN" altLang="en-US" sz="2800" dirty="0"/>
              <a:t>资格预审公告与招标公告的内容异同见</a:t>
            </a:r>
            <a:r>
              <a:rPr lang="zh-CN" altLang="en-US" sz="2800" dirty="0" smtClean="0"/>
              <a:t>表</a:t>
            </a:r>
            <a:r>
              <a:rPr lang="en-US" altLang="zh-CN" sz="2800" dirty="0" smtClean="0"/>
              <a:t>1-2</a:t>
            </a:r>
          </a:p>
          <a:p>
            <a:endParaRPr lang="en-US" altLang="zh-CN" sz="2800" dirty="0"/>
          </a:p>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808"/>
            <a:ext cx="9900592"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22868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764704"/>
            <a:ext cx="8291264" cy="5361459"/>
          </a:xfrm>
        </p:spPr>
        <p:txBody>
          <a:bodyPr>
            <a:normAutofit fontScale="92500" lnSpcReduction="20000"/>
          </a:bodyPr>
          <a:lstStyle/>
          <a:p>
            <a:r>
              <a:rPr lang="zh-CN" altLang="en-US" sz="3000" dirty="0" smtClean="0"/>
              <a:t>招标条例</a:t>
            </a:r>
            <a:r>
              <a:rPr lang="zh-CN" altLang="zh-CN" sz="3000" dirty="0" smtClean="0"/>
              <a:t>第三十二</a:t>
            </a:r>
            <a:r>
              <a:rPr lang="zh-CN" altLang="zh-CN" sz="3000" dirty="0"/>
              <a:t>条 </a:t>
            </a:r>
            <a:r>
              <a:rPr lang="zh-CN" altLang="en-US" sz="3000" dirty="0" smtClean="0"/>
              <a:t>：</a:t>
            </a:r>
            <a:r>
              <a:rPr lang="zh-CN" altLang="zh-CN" sz="3000" dirty="0" smtClean="0">
                <a:latin typeface="楷体" panose="02010609060101010101" pitchFamily="49" charset="-122"/>
                <a:ea typeface="楷体" panose="02010609060101010101" pitchFamily="49" charset="-122"/>
              </a:rPr>
              <a:t>招标</a:t>
            </a:r>
            <a:r>
              <a:rPr lang="zh-CN" altLang="zh-CN" sz="3000" dirty="0">
                <a:latin typeface="楷体" panose="02010609060101010101" pitchFamily="49" charset="-122"/>
                <a:ea typeface="楷体" panose="02010609060101010101" pitchFamily="49" charset="-122"/>
              </a:rPr>
              <a:t>人不得以不合理的条件限制、排斥潜在投标人或者投标人。</a:t>
            </a:r>
          </a:p>
          <a:p>
            <a:r>
              <a:rPr lang="en-US" altLang="zh-CN" sz="3000" dirty="0">
                <a:latin typeface="楷体" panose="02010609060101010101" pitchFamily="49" charset="-122"/>
                <a:ea typeface="楷体" panose="02010609060101010101" pitchFamily="49" charset="-122"/>
              </a:rPr>
              <a:t>  </a:t>
            </a:r>
            <a:r>
              <a:rPr lang="zh-CN" altLang="zh-CN" sz="3000" dirty="0">
                <a:latin typeface="楷体" panose="02010609060101010101" pitchFamily="49" charset="-122"/>
                <a:ea typeface="楷体" panose="02010609060101010101" pitchFamily="49" charset="-122"/>
              </a:rPr>
              <a:t>招标人有下列行为之一的，属于以不合理条件限制、排斥潜在投标人或者投标人：</a:t>
            </a:r>
          </a:p>
          <a:p>
            <a:pPr marL="0" indent="0">
              <a:buNone/>
            </a:pPr>
            <a:r>
              <a:rPr lang="zh-CN" altLang="zh-CN" sz="3000" dirty="0" smtClean="0">
                <a:latin typeface="楷体" panose="02010609060101010101" pitchFamily="49" charset="-122"/>
                <a:ea typeface="楷体" panose="02010609060101010101" pitchFamily="49" charset="-122"/>
              </a:rPr>
              <a:t>（</a:t>
            </a:r>
            <a:r>
              <a:rPr lang="zh-CN" altLang="zh-CN" sz="3000" dirty="0">
                <a:latin typeface="楷体" panose="02010609060101010101" pitchFamily="49" charset="-122"/>
                <a:ea typeface="楷体" panose="02010609060101010101" pitchFamily="49" charset="-122"/>
              </a:rPr>
              <a:t>一）就同一招标项目向潜在投标人或者投标人提供有差别的项目信息；</a:t>
            </a:r>
          </a:p>
          <a:p>
            <a:pPr marL="0" indent="0">
              <a:buNone/>
            </a:pPr>
            <a:r>
              <a:rPr lang="zh-CN" altLang="zh-CN" sz="3000" dirty="0" smtClean="0">
                <a:latin typeface="楷体" panose="02010609060101010101" pitchFamily="49" charset="-122"/>
                <a:ea typeface="楷体" panose="02010609060101010101" pitchFamily="49" charset="-122"/>
              </a:rPr>
              <a:t>（</a:t>
            </a:r>
            <a:r>
              <a:rPr lang="zh-CN" altLang="zh-CN" sz="3000" dirty="0">
                <a:latin typeface="楷体" panose="02010609060101010101" pitchFamily="49" charset="-122"/>
                <a:ea typeface="楷体" panose="02010609060101010101" pitchFamily="49" charset="-122"/>
              </a:rPr>
              <a:t>二）</a:t>
            </a:r>
            <a:r>
              <a:rPr lang="zh-CN" altLang="zh-CN" sz="3000" dirty="0">
                <a:solidFill>
                  <a:srgbClr val="FF0000"/>
                </a:solidFill>
                <a:latin typeface="楷体" panose="02010609060101010101" pitchFamily="49" charset="-122"/>
                <a:ea typeface="楷体" panose="02010609060101010101" pitchFamily="49" charset="-122"/>
              </a:rPr>
              <a:t>设定的资格、技术、商务条件与招标项目的具体特点和实际需要不相适应或者与合同履行无关；</a:t>
            </a:r>
          </a:p>
          <a:p>
            <a:pPr marL="0" indent="0">
              <a:buNone/>
            </a:pPr>
            <a:r>
              <a:rPr lang="zh-CN" altLang="zh-CN" sz="3000" dirty="0" smtClean="0">
                <a:latin typeface="楷体" panose="02010609060101010101" pitchFamily="49" charset="-122"/>
                <a:ea typeface="楷体" panose="02010609060101010101" pitchFamily="49" charset="-122"/>
              </a:rPr>
              <a:t>（</a:t>
            </a:r>
            <a:r>
              <a:rPr lang="zh-CN" altLang="zh-CN" sz="3000" dirty="0">
                <a:latin typeface="楷体" panose="02010609060101010101" pitchFamily="49" charset="-122"/>
                <a:ea typeface="楷体" panose="02010609060101010101" pitchFamily="49" charset="-122"/>
              </a:rPr>
              <a:t>三）依法必须进行招标的项目以</a:t>
            </a:r>
            <a:r>
              <a:rPr lang="zh-CN" altLang="zh-CN" sz="3000" dirty="0">
                <a:solidFill>
                  <a:srgbClr val="FF0000"/>
                </a:solidFill>
                <a:latin typeface="楷体" panose="02010609060101010101" pitchFamily="49" charset="-122"/>
                <a:ea typeface="楷体" panose="02010609060101010101" pitchFamily="49" charset="-122"/>
              </a:rPr>
              <a:t>特定行政区域或者特定行业的业绩、奖项作为加分条件或者中标条件；</a:t>
            </a:r>
          </a:p>
          <a:p>
            <a:pPr marL="0" indent="0">
              <a:buNone/>
            </a:pPr>
            <a:r>
              <a:rPr lang="zh-CN" altLang="zh-CN" sz="3000" dirty="0" smtClean="0">
                <a:latin typeface="楷体" panose="02010609060101010101" pitchFamily="49" charset="-122"/>
                <a:ea typeface="楷体" panose="02010609060101010101" pitchFamily="49" charset="-122"/>
              </a:rPr>
              <a:t>（</a:t>
            </a:r>
            <a:r>
              <a:rPr lang="zh-CN" altLang="zh-CN" sz="3000" dirty="0">
                <a:latin typeface="楷体" panose="02010609060101010101" pitchFamily="49" charset="-122"/>
                <a:ea typeface="楷体" panose="02010609060101010101" pitchFamily="49" charset="-122"/>
              </a:rPr>
              <a:t>四）对潜在投标人或者投标人采取不同的资格审查或者评标标准</a:t>
            </a:r>
            <a:r>
              <a:rPr lang="zh-CN" altLang="zh-CN" sz="3000" dirty="0" smtClean="0">
                <a:latin typeface="楷体" panose="02010609060101010101" pitchFamily="49" charset="-122"/>
                <a:ea typeface="楷体" panose="02010609060101010101" pitchFamily="49" charset="-122"/>
              </a:rPr>
              <a:t>；</a:t>
            </a:r>
            <a:endParaRPr lang="zh-CN" altLang="zh-CN" sz="30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73552163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404664"/>
            <a:ext cx="8424936" cy="6048672"/>
          </a:xfrm>
        </p:spPr>
        <p:txBody>
          <a:bodyPr>
            <a:normAutofit lnSpcReduction="10000"/>
          </a:bodyPr>
          <a:lstStyle/>
          <a:p>
            <a:pPr marL="0" indent="0">
              <a:buNone/>
            </a:pPr>
            <a:r>
              <a:rPr lang="zh-CN" altLang="zh-CN" sz="2800" dirty="0" smtClean="0">
                <a:latin typeface="楷体" panose="02010609060101010101" pitchFamily="49" charset="-122"/>
                <a:ea typeface="楷体" panose="02010609060101010101" pitchFamily="49" charset="-122"/>
              </a:rPr>
              <a:t>（</a:t>
            </a:r>
            <a:r>
              <a:rPr lang="zh-CN" altLang="zh-CN" sz="2800" dirty="0">
                <a:latin typeface="楷体" panose="02010609060101010101" pitchFamily="49" charset="-122"/>
                <a:ea typeface="楷体" panose="02010609060101010101" pitchFamily="49" charset="-122"/>
              </a:rPr>
              <a:t>五）</a:t>
            </a:r>
            <a:r>
              <a:rPr lang="zh-CN" altLang="zh-CN" sz="2800" dirty="0">
                <a:solidFill>
                  <a:srgbClr val="FF0000"/>
                </a:solidFill>
                <a:latin typeface="楷体" panose="02010609060101010101" pitchFamily="49" charset="-122"/>
                <a:ea typeface="楷体" panose="02010609060101010101" pitchFamily="49" charset="-122"/>
              </a:rPr>
              <a:t>限定或者指定特定的专利、商标、品牌、原产地或者供应商；</a:t>
            </a:r>
          </a:p>
          <a:p>
            <a:pPr marL="0" indent="0">
              <a:buNone/>
            </a:pPr>
            <a:r>
              <a:rPr lang="zh-CN" altLang="zh-CN" sz="2800" dirty="0" smtClean="0">
                <a:latin typeface="楷体" panose="02010609060101010101" pitchFamily="49" charset="-122"/>
                <a:ea typeface="楷体" panose="02010609060101010101" pitchFamily="49" charset="-122"/>
              </a:rPr>
              <a:t>（</a:t>
            </a:r>
            <a:r>
              <a:rPr lang="zh-CN" altLang="zh-CN" sz="2800" dirty="0">
                <a:latin typeface="楷体" panose="02010609060101010101" pitchFamily="49" charset="-122"/>
                <a:ea typeface="楷体" panose="02010609060101010101" pitchFamily="49" charset="-122"/>
              </a:rPr>
              <a:t>六）依法必须进行招标的项目非法限定潜在投标人或者投标人的</a:t>
            </a:r>
            <a:r>
              <a:rPr lang="zh-CN" altLang="zh-CN" sz="2800" dirty="0">
                <a:solidFill>
                  <a:srgbClr val="FF0000"/>
                </a:solidFill>
                <a:latin typeface="楷体" panose="02010609060101010101" pitchFamily="49" charset="-122"/>
                <a:ea typeface="楷体" panose="02010609060101010101" pitchFamily="49" charset="-122"/>
              </a:rPr>
              <a:t>所有制形式或者组织形式</a:t>
            </a:r>
            <a:r>
              <a:rPr lang="zh-CN" altLang="zh-CN" sz="2800" dirty="0">
                <a:latin typeface="楷体" panose="02010609060101010101" pitchFamily="49" charset="-122"/>
                <a:ea typeface="楷体" panose="02010609060101010101" pitchFamily="49" charset="-122"/>
              </a:rPr>
              <a:t>；</a:t>
            </a:r>
          </a:p>
          <a:p>
            <a:pPr marL="0" indent="0">
              <a:buNone/>
            </a:pPr>
            <a:r>
              <a:rPr lang="zh-CN" altLang="zh-CN" sz="2800" dirty="0" smtClean="0">
                <a:latin typeface="楷体" panose="02010609060101010101" pitchFamily="49" charset="-122"/>
                <a:ea typeface="楷体" panose="02010609060101010101" pitchFamily="49" charset="-122"/>
              </a:rPr>
              <a:t>（</a:t>
            </a:r>
            <a:r>
              <a:rPr lang="zh-CN" altLang="zh-CN" sz="2800" dirty="0">
                <a:latin typeface="楷体" panose="02010609060101010101" pitchFamily="49" charset="-122"/>
                <a:ea typeface="楷体" panose="02010609060101010101" pitchFamily="49" charset="-122"/>
              </a:rPr>
              <a:t>七）以其他不合理条件限制、排斥潜在投标人或者投标人。</a:t>
            </a:r>
          </a:p>
          <a:p>
            <a:r>
              <a:rPr lang="zh-CN" altLang="en-US" sz="2800" dirty="0" smtClean="0">
                <a:latin typeface="+mn-ea"/>
              </a:rPr>
              <a:t>原</a:t>
            </a:r>
            <a:r>
              <a:rPr lang="zh-CN" altLang="en-US" sz="2800" dirty="0">
                <a:latin typeface="+mn-ea"/>
              </a:rPr>
              <a:t>建设部</a:t>
            </a:r>
            <a:r>
              <a:rPr lang="en-US" altLang="zh-CN" sz="2800" dirty="0">
                <a:latin typeface="+mn-ea"/>
              </a:rPr>
              <a:t>89</a:t>
            </a:r>
            <a:r>
              <a:rPr lang="zh-CN" altLang="en-US" sz="2800" dirty="0">
                <a:latin typeface="+mn-ea"/>
              </a:rPr>
              <a:t>号令</a:t>
            </a:r>
            <a:r>
              <a:rPr lang="zh-CN" altLang="en-US" sz="2800" dirty="0" smtClean="0">
                <a:latin typeface="+mn-ea"/>
              </a:rPr>
              <a:t>四十一条</a:t>
            </a:r>
            <a:r>
              <a:rPr lang="zh-CN" altLang="en-US" sz="2800" dirty="0">
                <a:latin typeface="+mn-ea"/>
              </a:rPr>
              <a:t>第二款规定：</a:t>
            </a:r>
            <a:r>
              <a:rPr lang="zh-CN" altLang="en-US" sz="2800" dirty="0">
                <a:latin typeface="楷体" panose="02010609060101010101" pitchFamily="49" charset="-122"/>
                <a:ea typeface="楷体" panose="02010609060101010101" pitchFamily="49" charset="-122"/>
              </a:rPr>
              <a:t>┅┅以评分方式进行评估的，对于各种评比奖项不得额外</a:t>
            </a:r>
            <a:r>
              <a:rPr lang="zh-CN" altLang="en-US" sz="2800" dirty="0" smtClean="0">
                <a:latin typeface="楷体" panose="02010609060101010101" pitchFamily="49" charset="-122"/>
                <a:ea typeface="楷体" panose="02010609060101010101" pitchFamily="49" charset="-122"/>
              </a:rPr>
              <a:t>计分</a:t>
            </a:r>
            <a:endParaRPr lang="en-US" altLang="zh-CN" sz="2800" dirty="0" smtClean="0">
              <a:latin typeface="楷体" panose="02010609060101010101" pitchFamily="49" charset="-122"/>
              <a:ea typeface="楷体" panose="02010609060101010101" pitchFamily="49" charset="-122"/>
            </a:endParaRPr>
          </a:p>
          <a:p>
            <a:r>
              <a:rPr lang="zh-CN" altLang="en-US" sz="2800" dirty="0" smtClean="0"/>
              <a:t>实践中，由于</a:t>
            </a:r>
            <a:r>
              <a:rPr lang="zh-CN" altLang="en-US" sz="2800" dirty="0"/>
              <a:t>资格条件是最低门槛，凡是进入评标阶段的投标人都能满足该条件，因此，对资格条件评分无意义</a:t>
            </a:r>
            <a:r>
              <a:rPr lang="zh-CN" altLang="en-US" sz="2800" dirty="0" smtClean="0"/>
              <a:t>。所以，</a:t>
            </a:r>
            <a:r>
              <a:rPr lang="zh-CN" altLang="en-US" sz="2800" dirty="0">
                <a:solidFill>
                  <a:srgbClr val="FF0000"/>
                </a:solidFill>
              </a:rPr>
              <a:t>投标人的资格条件，不得列为评分因素。</a:t>
            </a:r>
            <a:r>
              <a:rPr lang="zh-CN" altLang="en-US" sz="2800" dirty="0">
                <a:solidFill>
                  <a:srgbClr val="C00000"/>
                </a:solidFill>
              </a:rPr>
              <a:t>列入资格条件的项目不得列入评分标准</a:t>
            </a:r>
            <a:r>
              <a:rPr lang="zh-CN" altLang="en-US" sz="2800" dirty="0" smtClean="0">
                <a:solidFill>
                  <a:srgbClr val="C00000"/>
                </a:solidFill>
              </a:rPr>
              <a:t>；此外，</a:t>
            </a:r>
            <a:r>
              <a:rPr lang="zh-CN" altLang="en-US" sz="2800" dirty="0" smtClean="0">
                <a:solidFill>
                  <a:srgbClr val="002060"/>
                </a:solidFill>
              </a:rPr>
              <a:t>和</a:t>
            </a:r>
            <a:r>
              <a:rPr lang="zh-CN" altLang="en-US" sz="2800" dirty="0">
                <a:solidFill>
                  <a:srgbClr val="002060"/>
                </a:solidFill>
              </a:rPr>
              <a:t>项目无关的资质不能列入</a:t>
            </a:r>
            <a:r>
              <a:rPr lang="zh-CN" altLang="en-US" sz="2800" dirty="0" smtClean="0">
                <a:solidFill>
                  <a:srgbClr val="002060"/>
                </a:solidFill>
              </a:rPr>
              <a:t>资格条件；</a:t>
            </a:r>
            <a:r>
              <a:rPr lang="zh-CN" altLang="en-US" sz="2800" dirty="0">
                <a:solidFill>
                  <a:srgbClr val="0070C0"/>
                </a:solidFill>
              </a:rPr>
              <a:t>国家取消的资质不能列入资格条件；</a:t>
            </a:r>
            <a:endParaRPr lang="en-US" altLang="zh-CN" sz="2800" dirty="0">
              <a:solidFill>
                <a:srgbClr val="0070C0"/>
              </a:solidFill>
            </a:endParaRPr>
          </a:p>
          <a:p>
            <a:endParaRPr lang="zh-CN" altLang="en-US" sz="2800" dirty="0">
              <a:latin typeface="华文行楷" panose="02010800040101010101" pitchFamily="2" charset="-122"/>
              <a:ea typeface="华文行楷" panose="02010800040101010101" pitchFamily="2" charset="-122"/>
            </a:endParaRPr>
          </a:p>
          <a:p>
            <a:endParaRPr lang="en-US" altLang="zh-CN" sz="2800" dirty="0" smtClean="0"/>
          </a:p>
          <a:p>
            <a:endParaRPr lang="zh-CN" altLang="en-US" sz="2800" dirty="0"/>
          </a:p>
        </p:txBody>
      </p:sp>
    </p:spTree>
    <p:extLst>
      <p:ext uri="{BB962C8B-B14F-4D97-AF65-F5344CB8AC3E}">
        <p14:creationId xmlns:p14="http://schemas.microsoft.com/office/powerpoint/2010/main" val="383218828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548680"/>
            <a:ext cx="8352928" cy="5976664"/>
          </a:xfrm>
        </p:spPr>
        <p:txBody>
          <a:bodyPr>
            <a:normAutofit/>
          </a:bodyPr>
          <a:lstStyle/>
          <a:p>
            <a:r>
              <a:rPr lang="zh-CN" altLang="en-US" sz="2800" dirty="0" smtClean="0">
                <a:latin typeface="微软雅黑" panose="020B0503020204020204" pitchFamily="34" charset="-122"/>
                <a:ea typeface="微软雅黑" panose="020B0503020204020204" pitchFamily="34" charset="-122"/>
              </a:rPr>
              <a:t>（三）通用合同条款</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smtClean="0">
                <a:solidFill>
                  <a:srgbClr val="FF0000"/>
                </a:solidFill>
                <a:latin typeface="+mn-ea"/>
              </a:rPr>
              <a:t>通用</a:t>
            </a:r>
            <a:r>
              <a:rPr lang="zh-CN" altLang="en-US" sz="2800" dirty="0">
                <a:solidFill>
                  <a:srgbClr val="FF0000"/>
                </a:solidFill>
                <a:latin typeface="+mn-ea"/>
              </a:rPr>
              <a:t>合同条款</a:t>
            </a:r>
            <a:r>
              <a:rPr lang="zh-CN" altLang="en-US" sz="2800" dirty="0">
                <a:latin typeface="+mn-ea"/>
              </a:rPr>
              <a:t>是合同当事人根据法律规范的规定，就工程项目施工的实施及相关事项，对合同当事人的权利义务作出的通用性约定。</a:t>
            </a:r>
          </a:p>
          <a:p>
            <a:r>
              <a:rPr lang="zh-CN" altLang="en-US" sz="2800" dirty="0">
                <a:latin typeface="+mn-ea"/>
              </a:rPr>
              <a:t>作用：</a:t>
            </a:r>
            <a:r>
              <a:rPr lang="zh-CN" altLang="en-US" sz="2800" dirty="0">
                <a:latin typeface="微软雅黑" panose="020B0503020204020204" pitchFamily="34" charset="-122"/>
                <a:ea typeface="微软雅黑" panose="020B0503020204020204" pitchFamily="34" charset="-122"/>
              </a:rPr>
              <a:t>反复使用、避免漏项、便于管理和查阅。</a:t>
            </a:r>
          </a:p>
          <a:p>
            <a:r>
              <a:rPr lang="zh-CN" altLang="en-US" sz="2800" dirty="0" smtClean="0">
                <a:latin typeface="+mn-ea"/>
              </a:rPr>
              <a:t>使用</a:t>
            </a:r>
            <a:r>
              <a:rPr lang="zh-CN" altLang="en-US" sz="2800" dirty="0">
                <a:latin typeface="+mn-ea"/>
              </a:rPr>
              <a:t>过程中，如果工程建设项目的技术要求、现场情况与市场环境等实际履行条件存在特别性，则可以在专用合同条款中进行相应的补充和</a:t>
            </a:r>
            <a:r>
              <a:rPr lang="zh-CN" altLang="en-US" sz="2800" dirty="0" smtClean="0">
                <a:latin typeface="+mn-ea"/>
              </a:rPr>
              <a:t>完善。</a:t>
            </a:r>
            <a:endParaRPr lang="en-US" altLang="zh-CN" sz="2800" dirty="0" smtClean="0">
              <a:latin typeface="+mn-ea"/>
            </a:endParaRPr>
          </a:p>
          <a:p>
            <a:r>
              <a:rPr lang="zh-CN" altLang="en-US" sz="2800" dirty="0">
                <a:solidFill>
                  <a:srgbClr val="FF0000"/>
                </a:solidFill>
                <a:latin typeface="+mn-ea"/>
              </a:rPr>
              <a:t>专用合同条款</a:t>
            </a:r>
            <a:r>
              <a:rPr lang="zh-CN" altLang="en-US" sz="2800" dirty="0">
                <a:latin typeface="+mn-ea"/>
              </a:rPr>
              <a:t>是合同当事人对通用合同条款进行的补充和</a:t>
            </a:r>
            <a:r>
              <a:rPr lang="zh-CN" altLang="en-US" sz="2800" dirty="0" smtClean="0">
                <a:latin typeface="+mn-ea"/>
              </a:rPr>
              <a:t>完善。</a:t>
            </a:r>
            <a:endParaRPr lang="zh-CN" altLang="en-US" sz="2800" dirty="0">
              <a:latin typeface="+mn-ea"/>
            </a:endParaRPr>
          </a:p>
          <a:p>
            <a:r>
              <a:rPr lang="zh-CN" altLang="en-US" sz="2800" dirty="0">
                <a:latin typeface="+mn-ea"/>
              </a:rPr>
              <a:t>原则上：对专用合同条款的使用应当尊重通用合同条款的原则要求和权利义务的基本</a:t>
            </a:r>
            <a:r>
              <a:rPr lang="zh-CN" altLang="en-US" sz="2800" dirty="0" smtClean="0">
                <a:latin typeface="+mn-ea"/>
              </a:rPr>
              <a:t>安排。</a:t>
            </a:r>
            <a:endParaRPr lang="zh-CN" altLang="en-US" sz="2800" dirty="0">
              <a:latin typeface="+mn-ea"/>
            </a:endParaRPr>
          </a:p>
          <a:p>
            <a:endParaRPr lang="en-US" altLang="zh-CN" sz="2800" dirty="0" smtClean="0">
              <a:solidFill>
                <a:srgbClr val="FF0000"/>
              </a:solidFill>
              <a:latin typeface="+mn-ea"/>
            </a:endParaRPr>
          </a:p>
        </p:txBody>
      </p:sp>
    </p:spTree>
    <p:extLst>
      <p:ext uri="{BB962C8B-B14F-4D97-AF65-F5344CB8AC3E}">
        <p14:creationId xmlns:p14="http://schemas.microsoft.com/office/powerpoint/2010/main" val="151788208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en-US" sz="2800" dirty="0"/>
              <a:t>通常，招标文件所包含的合同条款属于合同草案，但是该合同中的实质性条款投标人必须响应；对于标准文件所附的通用条款则是不能修改必须完全引用的强制性规定。</a:t>
            </a:r>
          </a:p>
          <a:p>
            <a:r>
              <a:rPr lang="en-US" altLang="zh-CN" sz="2800" dirty="0">
                <a:latin typeface="黑体" panose="02010609060101010101" pitchFamily="49" charset="-122"/>
                <a:ea typeface="黑体" panose="02010609060101010101" pitchFamily="49" charset="-122"/>
              </a:rPr>
              <a:t>1</a:t>
            </a:r>
            <a:r>
              <a:rPr lang="zh-CN" altLang="en-US" sz="2800" dirty="0">
                <a:latin typeface="黑体" panose="02010609060101010101" pitchFamily="49" charset="-122"/>
                <a:ea typeface="黑体" panose="02010609060101010101" pitchFamily="49" charset="-122"/>
              </a:rPr>
              <a:t>、合同要素结构</a:t>
            </a:r>
          </a:p>
          <a:p>
            <a:r>
              <a:rPr lang="zh-CN" altLang="en-US" sz="2800" dirty="0"/>
              <a:t> 设备和材料标准文件的合同要素大致相同。</a:t>
            </a:r>
          </a:p>
          <a:p>
            <a:r>
              <a:rPr lang="zh-CN" altLang="en-US" sz="2800" dirty="0"/>
              <a:t>材料标准文件合同要素为</a:t>
            </a:r>
            <a:r>
              <a:rPr lang="en-US" altLang="zh-CN" sz="2800" dirty="0"/>
              <a:t>12</a:t>
            </a:r>
            <a:r>
              <a:rPr lang="zh-CN" altLang="en-US" sz="2800" dirty="0"/>
              <a:t>项，设备标准文件增加了</a:t>
            </a:r>
            <a:r>
              <a:rPr lang="en-US" altLang="zh-CN" sz="2800" dirty="0"/>
              <a:t>5</a:t>
            </a:r>
            <a:r>
              <a:rPr lang="zh-CN" altLang="en-US" sz="2800" dirty="0"/>
              <a:t>项。</a:t>
            </a:r>
          </a:p>
          <a:p>
            <a:r>
              <a:rPr lang="zh-CN" altLang="en-US" sz="2800" dirty="0"/>
              <a:t>两个文件合同要素对比图见下表：</a:t>
            </a:r>
          </a:p>
          <a:p>
            <a:endParaRPr lang="zh-CN" altLang="en-US" dirty="0"/>
          </a:p>
        </p:txBody>
      </p:sp>
    </p:spTree>
    <p:extLst>
      <p:ext uri="{BB962C8B-B14F-4D97-AF65-F5344CB8AC3E}">
        <p14:creationId xmlns:p14="http://schemas.microsoft.com/office/powerpoint/2010/main" val="25295099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3263" y="332656"/>
            <a:ext cx="8013005"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53634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548680"/>
            <a:ext cx="8219256" cy="5577483"/>
          </a:xfrm>
        </p:spPr>
        <p:txBody>
          <a:bodyPr>
            <a:normAutofit/>
          </a:bodyPr>
          <a:lstStyle/>
          <a:p>
            <a:r>
              <a:rPr lang="en-US" altLang="zh-CN" sz="2800" dirty="0" smtClean="0">
                <a:latin typeface="黑体" panose="02010609060101010101" pitchFamily="49" charset="-122"/>
                <a:ea typeface="黑体" panose="02010609060101010101" pitchFamily="49" charset="-122"/>
              </a:rPr>
              <a:t>2</a:t>
            </a:r>
            <a:r>
              <a:rPr lang="zh-CN" altLang="en-US" sz="2800" dirty="0" smtClean="0">
                <a:latin typeface="黑体" panose="02010609060101010101" pitchFamily="49" charset="-122"/>
                <a:ea typeface="黑体" panose="02010609060101010101" pitchFamily="49" charset="-122"/>
              </a:rPr>
              <a:t>、合同协议书</a:t>
            </a:r>
            <a:endParaRPr lang="en-US" altLang="zh-CN" sz="2800" dirty="0" smtClean="0">
              <a:latin typeface="黑体" panose="02010609060101010101" pitchFamily="49" charset="-122"/>
              <a:ea typeface="黑体" panose="02010609060101010101" pitchFamily="49" charset="-122"/>
            </a:endParaRPr>
          </a:p>
          <a:p>
            <a:r>
              <a:rPr lang="zh-CN" altLang="en-US" sz="2800" dirty="0" smtClean="0">
                <a:latin typeface="黑体" panose="02010609060101010101" pitchFamily="49" charset="-122"/>
                <a:ea typeface="黑体" panose="02010609060101010101" pitchFamily="49" charset="-122"/>
              </a:rPr>
              <a:t>（</a:t>
            </a:r>
            <a:r>
              <a:rPr lang="en-US" altLang="zh-CN" sz="2800" dirty="0" smtClean="0">
                <a:latin typeface="黑体" panose="02010609060101010101" pitchFamily="49" charset="-122"/>
                <a:ea typeface="黑体" panose="02010609060101010101" pitchFamily="49" charset="-122"/>
              </a:rPr>
              <a:t>1</a:t>
            </a:r>
            <a:r>
              <a:rPr lang="zh-CN" altLang="en-US" sz="2800" dirty="0" smtClean="0">
                <a:latin typeface="黑体" panose="02010609060101010101" pitchFamily="49" charset="-122"/>
                <a:ea typeface="黑体" panose="02010609060101010101" pitchFamily="49" charset="-122"/>
              </a:rPr>
              <a:t>）</a:t>
            </a:r>
            <a:r>
              <a:rPr lang="en-US" altLang="zh-CN" sz="2800" dirty="0" smtClean="0">
                <a:latin typeface="黑体" panose="02010609060101010101" pitchFamily="49" charset="-122"/>
                <a:ea typeface="黑体" panose="02010609060101010101" pitchFamily="49" charset="-122"/>
              </a:rPr>
              <a:t>1.1.1 </a:t>
            </a:r>
            <a:r>
              <a:rPr lang="zh-CN" altLang="en-US" sz="2800" dirty="0">
                <a:latin typeface="黑体" panose="02010609060101010101" pitchFamily="49" charset="-122"/>
                <a:ea typeface="黑体" panose="02010609060101010101" pitchFamily="49" charset="-122"/>
              </a:rPr>
              <a:t>合同</a:t>
            </a:r>
          </a:p>
          <a:p>
            <a:r>
              <a:rPr lang="en-US" altLang="zh-CN" sz="2800" dirty="0">
                <a:latin typeface="仿宋" panose="02010609060101010101" pitchFamily="49" charset="-122"/>
                <a:ea typeface="仿宋" panose="02010609060101010101" pitchFamily="49" charset="-122"/>
              </a:rPr>
              <a:t>1.1.1.1 </a:t>
            </a:r>
            <a:r>
              <a:rPr lang="zh-CN" altLang="en-US" sz="2800" dirty="0">
                <a:latin typeface="仿宋" panose="02010609060101010101" pitchFamily="49" charset="-122"/>
                <a:ea typeface="仿宋" panose="02010609060101010101" pitchFamily="49" charset="-122"/>
              </a:rPr>
              <a:t>合同文件（或称合同）：指合同协议书、中标通知书、投标函、商务和技术偏差表、</a:t>
            </a:r>
          </a:p>
          <a:p>
            <a:r>
              <a:rPr lang="zh-CN" altLang="en-US" sz="2800" dirty="0">
                <a:latin typeface="仿宋" panose="02010609060101010101" pitchFamily="49" charset="-122"/>
                <a:ea typeface="仿宋" panose="02010609060101010101" pitchFamily="49" charset="-122"/>
              </a:rPr>
              <a:t>专用合同条款、通用合同条款、供货要求、分项报价表、中标设备技术性能指标的详细描述、</a:t>
            </a:r>
          </a:p>
          <a:p>
            <a:r>
              <a:rPr lang="zh-CN" altLang="en-US" sz="2800" dirty="0">
                <a:latin typeface="仿宋" panose="02010609060101010101" pitchFamily="49" charset="-122"/>
                <a:ea typeface="仿宋" panose="02010609060101010101" pitchFamily="49" charset="-122"/>
              </a:rPr>
              <a:t>技术服务和质保期服务计划，以及其他构成合同组成部分的文件。</a:t>
            </a:r>
          </a:p>
          <a:p>
            <a:r>
              <a:rPr lang="en-US" altLang="zh-CN" sz="2800" dirty="0">
                <a:latin typeface="仿宋" panose="02010609060101010101" pitchFamily="49" charset="-122"/>
                <a:ea typeface="仿宋" panose="02010609060101010101" pitchFamily="49" charset="-122"/>
              </a:rPr>
              <a:t>1.1.1.2 </a:t>
            </a:r>
            <a:r>
              <a:rPr lang="zh-CN" altLang="en-US" sz="2800" dirty="0">
                <a:latin typeface="仿宋" panose="02010609060101010101" pitchFamily="49" charset="-122"/>
                <a:ea typeface="仿宋" panose="02010609060101010101" pitchFamily="49" charset="-122"/>
              </a:rPr>
              <a:t>合同协议书：指买方和卖方共同签署的合同协议书。</a:t>
            </a:r>
          </a:p>
          <a:p>
            <a:endParaRPr lang="zh-CN" altLang="en-US" sz="28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6698788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260648"/>
            <a:ext cx="8496944" cy="6264696"/>
          </a:xfrm>
        </p:spPr>
        <p:txBody>
          <a:bodyPr>
            <a:normAutofit lnSpcReduction="10000"/>
          </a:bodyPr>
          <a:lstStyle/>
          <a:p>
            <a:r>
              <a:rPr lang="zh-CN" altLang="en-US" sz="2800" dirty="0" smtClean="0"/>
              <a:t>（</a:t>
            </a:r>
            <a:r>
              <a:rPr lang="en-US" altLang="zh-CN" sz="2800" dirty="0" smtClean="0"/>
              <a:t>2</a:t>
            </a:r>
            <a:r>
              <a:rPr lang="zh-CN" altLang="en-US" sz="2800" dirty="0" smtClean="0"/>
              <a:t>）合同文件的效力等级</a:t>
            </a:r>
            <a:endParaRPr lang="en-US" altLang="zh-CN" sz="2800" dirty="0" smtClean="0"/>
          </a:p>
          <a:p>
            <a:r>
              <a:rPr lang="zh-CN" altLang="en-US" sz="2800" dirty="0">
                <a:latin typeface="仿宋" panose="02010609060101010101" pitchFamily="49" charset="-122"/>
                <a:ea typeface="仿宋" panose="02010609060101010101" pitchFamily="49" charset="-122"/>
              </a:rPr>
              <a:t>组成合同的各项文件应互相解释，互为说明。</a:t>
            </a:r>
            <a:r>
              <a:rPr lang="zh-CN" altLang="en-US" sz="2800" dirty="0">
                <a:solidFill>
                  <a:srgbClr val="FF0000"/>
                </a:solidFill>
                <a:latin typeface="仿宋" panose="02010609060101010101" pitchFamily="49" charset="-122"/>
                <a:ea typeface="仿宋" panose="02010609060101010101" pitchFamily="49" charset="-122"/>
              </a:rPr>
              <a:t>除专用合同条款另有</a:t>
            </a:r>
            <a:r>
              <a:rPr lang="zh-CN" altLang="en-US" sz="2800" b="1" dirty="0">
                <a:solidFill>
                  <a:srgbClr val="FF0000"/>
                </a:solidFill>
                <a:latin typeface="仿宋" panose="02010609060101010101" pitchFamily="49" charset="-122"/>
                <a:ea typeface="仿宋" panose="02010609060101010101" pitchFamily="49" charset="-122"/>
              </a:rPr>
              <a:t>约定</a:t>
            </a:r>
            <a:r>
              <a:rPr lang="zh-CN" altLang="en-US" sz="2800" dirty="0">
                <a:solidFill>
                  <a:srgbClr val="FF0000"/>
                </a:solidFill>
                <a:latin typeface="仿宋" panose="02010609060101010101" pitchFamily="49" charset="-122"/>
                <a:ea typeface="仿宋" panose="02010609060101010101" pitchFamily="49" charset="-122"/>
              </a:rPr>
              <a:t>外</a:t>
            </a:r>
            <a:r>
              <a:rPr lang="zh-CN" altLang="en-US" sz="2800" dirty="0">
                <a:latin typeface="仿宋" panose="02010609060101010101" pitchFamily="49" charset="-122"/>
                <a:ea typeface="仿宋" panose="02010609060101010101" pitchFamily="49" charset="-122"/>
              </a:rPr>
              <a:t>，解释合同</a:t>
            </a:r>
            <a:r>
              <a:rPr lang="zh-CN" altLang="en-US" sz="2800" dirty="0" smtClean="0">
                <a:latin typeface="仿宋" panose="02010609060101010101" pitchFamily="49" charset="-122"/>
                <a:ea typeface="仿宋" panose="02010609060101010101" pitchFamily="49" charset="-122"/>
              </a:rPr>
              <a:t>文件的</a:t>
            </a:r>
            <a:r>
              <a:rPr lang="zh-CN" altLang="en-US" sz="2800" dirty="0">
                <a:latin typeface="仿宋" panose="02010609060101010101" pitchFamily="49" charset="-122"/>
                <a:ea typeface="仿宋" panose="02010609060101010101" pitchFamily="49" charset="-122"/>
              </a:rPr>
              <a:t>优先顺序如下：</a:t>
            </a:r>
          </a:p>
          <a:p>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1</a:t>
            </a:r>
            <a:r>
              <a:rPr lang="zh-CN" altLang="en-US" sz="2800" dirty="0">
                <a:latin typeface="仿宋" panose="02010609060101010101" pitchFamily="49" charset="-122"/>
                <a:ea typeface="仿宋" panose="02010609060101010101" pitchFamily="49" charset="-122"/>
              </a:rPr>
              <a:t>）合同协议书</a:t>
            </a:r>
            <a:r>
              <a:rPr lang="zh-CN" altLang="en-US" sz="2800" dirty="0" smtClean="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2</a:t>
            </a:r>
            <a:r>
              <a:rPr lang="zh-CN" altLang="en-US" sz="2800" dirty="0">
                <a:latin typeface="仿宋" panose="02010609060101010101" pitchFamily="49" charset="-122"/>
                <a:ea typeface="仿宋" panose="02010609060101010101" pitchFamily="49" charset="-122"/>
              </a:rPr>
              <a:t>）中标通知书；</a:t>
            </a:r>
          </a:p>
          <a:p>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3</a:t>
            </a:r>
            <a:r>
              <a:rPr lang="zh-CN" altLang="en-US" sz="2800" dirty="0">
                <a:latin typeface="仿宋" panose="02010609060101010101" pitchFamily="49" charset="-122"/>
                <a:ea typeface="仿宋" panose="02010609060101010101" pitchFamily="49" charset="-122"/>
              </a:rPr>
              <a:t>）投标函</a:t>
            </a:r>
            <a:r>
              <a:rPr lang="zh-CN" altLang="en-US" sz="2800" dirty="0" smtClean="0">
                <a:latin typeface="仿宋" panose="02010609060101010101" pitchFamily="49" charset="-122"/>
                <a:ea typeface="仿宋" panose="02010609060101010101" pitchFamily="49" charset="-122"/>
              </a:rPr>
              <a:t>；    （</a:t>
            </a:r>
            <a:r>
              <a:rPr lang="en-US" altLang="zh-CN" sz="2800" dirty="0">
                <a:latin typeface="仿宋" panose="02010609060101010101" pitchFamily="49" charset="-122"/>
                <a:ea typeface="仿宋" panose="02010609060101010101" pitchFamily="49" charset="-122"/>
              </a:rPr>
              <a:t>4</a:t>
            </a:r>
            <a:r>
              <a:rPr lang="zh-CN" altLang="en-US" sz="2800" dirty="0">
                <a:latin typeface="仿宋" panose="02010609060101010101" pitchFamily="49" charset="-122"/>
                <a:ea typeface="仿宋" panose="02010609060101010101" pitchFamily="49" charset="-122"/>
              </a:rPr>
              <a:t>）商务和技术偏差表；</a:t>
            </a:r>
          </a:p>
          <a:p>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5</a:t>
            </a:r>
            <a:r>
              <a:rPr lang="zh-CN" altLang="en-US" sz="2800" dirty="0">
                <a:latin typeface="仿宋" panose="02010609060101010101" pitchFamily="49" charset="-122"/>
                <a:ea typeface="仿宋" panose="02010609060101010101" pitchFamily="49" charset="-122"/>
              </a:rPr>
              <a:t>）专用合同条款；</a:t>
            </a:r>
          </a:p>
          <a:p>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6</a:t>
            </a:r>
            <a:r>
              <a:rPr lang="zh-CN" altLang="en-US" sz="2800" dirty="0">
                <a:latin typeface="仿宋" panose="02010609060101010101" pitchFamily="49" charset="-122"/>
                <a:ea typeface="仿宋" panose="02010609060101010101" pitchFamily="49" charset="-122"/>
              </a:rPr>
              <a:t>）通用合同条款；</a:t>
            </a:r>
          </a:p>
          <a:p>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7</a:t>
            </a:r>
            <a:r>
              <a:rPr lang="zh-CN" altLang="en-US" sz="2800" dirty="0">
                <a:latin typeface="仿宋" panose="02010609060101010101" pitchFamily="49" charset="-122"/>
                <a:ea typeface="仿宋" panose="02010609060101010101" pitchFamily="49" charset="-122"/>
              </a:rPr>
              <a:t>）供货要求；</a:t>
            </a:r>
          </a:p>
          <a:p>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8</a:t>
            </a:r>
            <a:r>
              <a:rPr lang="zh-CN" altLang="en-US" sz="2800" dirty="0">
                <a:latin typeface="仿宋" panose="02010609060101010101" pitchFamily="49" charset="-122"/>
                <a:ea typeface="仿宋" panose="02010609060101010101" pitchFamily="49" charset="-122"/>
              </a:rPr>
              <a:t>）分项报价表；</a:t>
            </a:r>
          </a:p>
          <a:p>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9</a:t>
            </a:r>
            <a:r>
              <a:rPr lang="zh-CN" altLang="en-US" sz="2800" dirty="0">
                <a:latin typeface="仿宋" panose="02010609060101010101" pitchFamily="49" charset="-122"/>
                <a:ea typeface="仿宋" panose="02010609060101010101" pitchFamily="49" charset="-122"/>
              </a:rPr>
              <a:t>）中标设备技术性能指标的详细描述；</a:t>
            </a:r>
          </a:p>
          <a:p>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10</a:t>
            </a:r>
            <a:r>
              <a:rPr lang="zh-CN" altLang="en-US" sz="2800" dirty="0">
                <a:latin typeface="仿宋" panose="02010609060101010101" pitchFamily="49" charset="-122"/>
                <a:ea typeface="仿宋" panose="02010609060101010101" pitchFamily="49" charset="-122"/>
              </a:rPr>
              <a:t>）技术服务和质保期服务计划；</a:t>
            </a:r>
          </a:p>
          <a:p>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11</a:t>
            </a:r>
            <a:r>
              <a:rPr lang="zh-CN" altLang="en-US" sz="2800" dirty="0">
                <a:latin typeface="仿宋" panose="02010609060101010101" pitchFamily="49" charset="-122"/>
                <a:ea typeface="仿宋" panose="02010609060101010101" pitchFamily="49" charset="-122"/>
              </a:rPr>
              <a:t>）其他合同文件。</a:t>
            </a:r>
          </a:p>
          <a:p>
            <a:endParaRPr lang="zh-CN" altLang="en-US" sz="2800" dirty="0"/>
          </a:p>
        </p:txBody>
      </p:sp>
    </p:spTree>
    <p:extLst>
      <p:ext uri="{BB962C8B-B14F-4D97-AF65-F5344CB8AC3E}">
        <p14:creationId xmlns:p14="http://schemas.microsoft.com/office/powerpoint/2010/main" val="190115224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sz="2800" dirty="0" smtClean="0"/>
              <a:t>问题：</a:t>
            </a:r>
            <a:endParaRPr lang="en-US" altLang="zh-CN" sz="2800" dirty="0" smtClean="0"/>
          </a:p>
          <a:p>
            <a:r>
              <a:rPr lang="zh-CN" altLang="en-US" sz="2800" dirty="0" smtClean="0"/>
              <a:t>（</a:t>
            </a:r>
            <a:r>
              <a:rPr lang="en-US" altLang="zh-CN" sz="2800" dirty="0"/>
              <a:t>1</a:t>
            </a:r>
            <a:r>
              <a:rPr lang="zh-CN" altLang="en-US" sz="2800" dirty="0"/>
              <a:t>）以上顺序是否可以调整？</a:t>
            </a:r>
          </a:p>
          <a:p>
            <a:r>
              <a:rPr lang="zh-CN" altLang="en-US" sz="2800" dirty="0"/>
              <a:t>（</a:t>
            </a:r>
            <a:r>
              <a:rPr lang="en-US" altLang="zh-CN" sz="2800" dirty="0"/>
              <a:t>2</a:t>
            </a:r>
            <a:r>
              <a:rPr lang="zh-CN" altLang="en-US" sz="2800" dirty="0"/>
              <a:t>）是否可以增减组成文件？</a:t>
            </a:r>
          </a:p>
          <a:p>
            <a:r>
              <a:rPr lang="zh-CN" altLang="en-US" sz="2800" dirty="0"/>
              <a:t>（</a:t>
            </a:r>
            <a:r>
              <a:rPr lang="en-US" altLang="zh-CN" sz="2800" dirty="0"/>
              <a:t>3</a:t>
            </a:r>
            <a:r>
              <a:rPr lang="zh-CN" altLang="en-US" sz="2800" dirty="0"/>
              <a:t>）招标文件为何未列入？</a:t>
            </a:r>
          </a:p>
          <a:p>
            <a:r>
              <a:rPr lang="zh-CN" altLang="en-US" sz="2800" dirty="0"/>
              <a:t>（</a:t>
            </a:r>
            <a:r>
              <a:rPr lang="en-US" altLang="zh-CN" sz="2800" dirty="0"/>
              <a:t>4</a:t>
            </a:r>
            <a:r>
              <a:rPr lang="zh-CN" altLang="en-US" sz="2800" dirty="0"/>
              <a:t>）投标文件为何未列入？</a:t>
            </a:r>
          </a:p>
          <a:p>
            <a:endParaRPr lang="zh-CN" altLang="en-US" dirty="0"/>
          </a:p>
        </p:txBody>
      </p:sp>
    </p:spTree>
    <p:extLst>
      <p:ext uri="{BB962C8B-B14F-4D97-AF65-F5344CB8AC3E}">
        <p14:creationId xmlns:p14="http://schemas.microsoft.com/office/powerpoint/2010/main" val="310200049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836712"/>
            <a:ext cx="8291264" cy="5289451"/>
          </a:xfrm>
        </p:spPr>
        <p:txBody>
          <a:bodyPr>
            <a:normAutofit/>
          </a:bodyPr>
          <a:lstStyle/>
          <a:p>
            <a:r>
              <a:rPr lang="zh-CN" altLang="en-US" sz="2800" dirty="0" smtClean="0"/>
              <a:t>（</a:t>
            </a:r>
            <a:r>
              <a:rPr lang="en-US" altLang="zh-CN" sz="2800" dirty="0" smtClean="0"/>
              <a:t>3</a:t>
            </a:r>
            <a:r>
              <a:rPr lang="zh-CN" altLang="en-US" sz="2800" dirty="0" smtClean="0"/>
              <a:t>）合同的生效</a:t>
            </a:r>
            <a:endParaRPr lang="en-US" altLang="zh-CN" sz="2800" dirty="0" smtClean="0"/>
          </a:p>
          <a:p>
            <a:r>
              <a:rPr lang="en-US" altLang="zh-CN" sz="2800" dirty="0">
                <a:latin typeface="仿宋" panose="02010609060101010101" pitchFamily="49" charset="-122"/>
                <a:ea typeface="仿宋" panose="02010609060101010101" pitchFamily="49" charset="-122"/>
              </a:rPr>
              <a:t>1.4 </a:t>
            </a:r>
            <a:r>
              <a:rPr lang="zh-CN" altLang="en-US" sz="2800" dirty="0">
                <a:latin typeface="仿宋" panose="02010609060101010101" pitchFamily="49" charset="-122"/>
                <a:ea typeface="仿宋" panose="02010609060101010101" pitchFamily="49" charset="-122"/>
              </a:rPr>
              <a:t>合同的生效及变更</a:t>
            </a:r>
          </a:p>
          <a:p>
            <a:r>
              <a:rPr lang="en-US" altLang="zh-CN" sz="2800" dirty="0">
                <a:latin typeface="仿宋" panose="02010609060101010101" pitchFamily="49" charset="-122"/>
                <a:ea typeface="仿宋" panose="02010609060101010101" pitchFamily="49" charset="-122"/>
              </a:rPr>
              <a:t>1.4.1 </a:t>
            </a:r>
            <a:r>
              <a:rPr lang="zh-CN" altLang="en-US" sz="2800" dirty="0">
                <a:solidFill>
                  <a:srgbClr val="FF0000"/>
                </a:solidFill>
                <a:latin typeface="仿宋" panose="02010609060101010101" pitchFamily="49" charset="-122"/>
                <a:ea typeface="仿宋" panose="02010609060101010101" pitchFamily="49" charset="-122"/>
              </a:rPr>
              <a:t>除专用合同条款另有约定外</a:t>
            </a:r>
            <a:r>
              <a:rPr lang="zh-CN" altLang="en-US" sz="2800" dirty="0">
                <a:latin typeface="仿宋" panose="02010609060101010101" pitchFamily="49" charset="-122"/>
                <a:ea typeface="仿宋" panose="02010609060101010101" pitchFamily="49" charset="-122"/>
              </a:rPr>
              <a:t>，买方和卖方的法定代表人（单位负责人）或其授权</a:t>
            </a:r>
            <a:r>
              <a:rPr lang="zh-CN" altLang="en-US" sz="2800" dirty="0" smtClean="0">
                <a:latin typeface="仿宋" panose="02010609060101010101" pitchFamily="49" charset="-122"/>
                <a:ea typeface="仿宋" panose="02010609060101010101" pitchFamily="49" charset="-122"/>
              </a:rPr>
              <a:t>代表在</a:t>
            </a:r>
            <a:r>
              <a:rPr lang="zh-CN" altLang="en-US" sz="2800" b="1" dirty="0">
                <a:solidFill>
                  <a:srgbClr val="FF0000"/>
                </a:solidFill>
                <a:latin typeface="仿宋" panose="02010609060101010101" pitchFamily="49" charset="-122"/>
                <a:ea typeface="仿宋" panose="02010609060101010101" pitchFamily="49" charset="-122"/>
              </a:rPr>
              <a:t>合同协议书上签字并加盖单位章后，合同生效。</a:t>
            </a:r>
          </a:p>
          <a:p>
            <a:r>
              <a:rPr lang="en-US" altLang="zh-CN" sz="2800" dirty="0">
                <a:latin typeface="仿宋" panose="02010609060101010101" pitchFamily="49" charset="-122"/>
                <a:ea typeface="仿宋" panose="02010609060101010101" pitchFamily="49" charset="-122"/>
              </a:rPr>
              <a:t>1.4.2 </a:t>
            </a:r>
            <a:r>
              <a:rPr lang="zh-CN" altLang="en-US" sz="2800" dirty="0">
                <a:latin typeface="仿宋" panose="02010609060101010101" pitchFamily="49" charset="-122"/>
                <a:ea typeface="仿宋" panose="02010609060101010101" pitchFamily="49" charset="-122"/>
              </a:rPr>
              <a:t>除专用合同条款另有约定外，在合同履行过程中，如需对合同进行变更，双方应</a:t>
            </a:r>
            <a:r>
              <a:rPr lang="zh-CN" altLang="en-US" sz="2800" dirty="0" smtClean="0">
                <a:latin typeface="仿宋" panose="02010609060101010101" pitchFamily="49" charset="-122"/>
                <a:ea typeface="仿宋" panose="02010609060101010101" pitchFamily="49" charset="-122"/>
              </a:rPr>
              <a:t>签订</a:t>
            </a:r>
            <a:r>
              <a:rPr lang="zh-CN" altLang="en-US" sz="2800" dirty="0" smtClean="0">
                <a:solidFill>
                  <a:srgbClr val="FF0000"/>
                </a:solidFill>
                <a:latin typeface="仿宋" panose="02010609060101010101" pitchFamily="49" charset="-122"/>
                <a:ea typeface="仿宋" panose="02010609060101010101" pitchFamily="49" charset="-122"/>
              </a:rPr>
              <a:t>书面</a:t>
            </a:r>
            <a:r>
              <a:rPr lang="zh-CN" altLang="en-US" sz="2800" dirty="0">
                <a:solidFill>
                  <a:srgbClr val="FF0000"/>
                </a:solidFill>
                <a:latin typeface="仿宋" panose="02010609060101010101" pitchFamily="49" charset="-122"/>
                <a:ea typeface="仿宋" panose="02010609060101010101" pitchFamily="49" charset="-122"/>
              </a:rPr>
              <a:t>协议，并经双方法定代表人（单位负责人）或其授权代表签字并加盖单位章后生效。</a:t>
            </a:r>
          </a:p>
          <a:p>
            <a:endParaRPr lang="zh-CN" altLang="en-US" sz="2800" dirty="0"/>
          </a:p>
        </p:txBody>
      </p:sp>
    </p:spTree>
    <p:extLst>
      <p:ext uri="{BB962C8B-B14F-4D97-AF65-F5344CB8AC3E}">
        <p14:creationId xmlns:p14="http://schemas.microsoft.com/office/powerpoint/2010/main" val="410004756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620688"/>
            <a:ext cx="8147248" cy="5505475"/>
          </a:xfrm>
        </p:spPr>
        <p:txBody>
          <a:bodyPr>
            <a:normAutofit/>
          </a:bodyPr>
          <a:lstStyle/>
          <a:p>
            <a:r>
              <a:rPr lang="en-US" altLang="zh-CN" sz="2800" dirty="0">
                <a:latin typeface="黑体" panose="02010609060101010101" pitchFamily="49" charset="-122"/>
                <a:ea typeface="黑体" panose="02010609060101010101" pitchFamily="49" charset="-122"/>
              </a:rPr>
              <a:t>3</a:t>
            </a:r>
            <a:r>
              <a:rPr lang="zh-CN" altLang="en-US" sz="2800" dirty="0">
                <a:latin typeface="黑体" panose="02010609060101010101" pitchFamily="49" charset="-122"/>
                <a:ea typeface="黑体" panose="02010609060101010101" pitchFamily="49" charset="-122"/>
              </a:rPr>
              <a:t>、合同价格类型</a:t>
            </a:r>
            <a:endParaRPr lang="en-US" altLang="zh-CN" sz="2800" dirty="0">
              <a:latin typeface="黑体" panose="02010609060101010101" pitchFamily="49" charset="-122"/>
              <a:ea typeface="黑体" panose="02010609060101010101" pitchFamily="49" charset="-122"/>
            </a:endParaRPr>
          </a:p>
          <a:p>
            <a:pPr marL="0" indent="0" algn="just">
              <a:spcBef>
                <a:spcPct val="0"/>
              </a:spcBef>
              <a:buNone/>
            </a:pPr>
            <a:endParaRPr lang="en-US" altLang="zh-CN" sz="2800" dirty="0" smtClean="0">
              <a:solidFill>
                <a:srgbClr val="000000"/>
              </a:solidFill>
              <a:latin typeface="楷体_GB2312" pitchFamily="49" charset="-122"/>
              <a:ea typeface="楷体_GB2312" pitchFamily="49" charset="-122"/>
            </a:endParaRPr>
          </a:p>
          <a:p>
            <a:pPr marL="0" indent="0" algn="just">
              <a:spcBef>
                <a:spcPct val="0"/>
              </a:spcBef>
              <a:buNone/>
            </a:pPr>
            <a:r>
              <a:rPr lang="zh-CN" altLang="en-US" sz="2800" dirty="0" smtClean="0">
                <a:solidFill>
                  <a:srgbClr val="000000"/>
                </a:solidFill>
                <a:latin typeface="楷体_GB2312" pitchFamily="49" charset="-122"/>
                <a:ea typeface="楷体_GB2312" pitchFamily="49" charset="-122"/>
              </a:rPr>
              <a:t>（</a:t>
            </a:r>
            <a:r>
              <a:rPr lang="en-US" altLang="zh-CN" sz="2800" dirty="0">
                <a:solidFill>
                  <a:srgbClr val="000000"/>
                </a:solidFill>
                <a:latin typeface="楷体_GB2312" pitchFamily="49" charset="-122"/>
                <a:ea typeface="楷体_GB2312" pitchFamily="49" charset="-122"/>
              </a:rPr>
              <a:t>1</a:t>
            </a:r>
            <a:r>
              <a:rPr lang="zh-CN" altLang="en-US" sz="2800" dirty="0">
                <a:solidFill>
                  <a:srgbClr val="000000"/>
                </a:solidFill>
                <a:latin typeface="楷体_GB2312" pitchFamily="49" charset="-122"/>
                <a:ea typeface="楷体_GB2312" pitchFamily="49" charset="-122"/>
              </a:rPr>
              <a:t>）总价合同、单价合同及其他方式合同；</a:t>
            </a:r>
            <a:endParaRPr lang="en-US" altLang="zh-CN" sz="2800" dirty="0">
              <a:solidFill>
                <a:srgbClr val="000000"/>
              </a:solidFill>
              <a:latin typeface="楷体_GB2312" pitchFamily="49" charset="-122"/>
              <a:ea typeface="楷体_GB2312" pitchFamily="49" charset="-122"/>
            </a:endParaRPr>
          </a:p>
          <a:p>
            <a:pPr marL="0" indent="0" algn="just">
              <a:spcBef>
                <a:spcPct val="0"/>
              </a:spcBef>
              <a:buNone/>
            </a:pPr>
            <a:r>
              <a:rPr lang="zh-CN" altLang="en-US" sz="2800" dirty="0">
                <a:solidFill>
                  <a:srgbClr val="000000"/>
                </a:solidFill>
                <a:latin typeface="楷体_GB2312" pitchFamily="49" charset="-122"/>
                <a:ea typeface="楷体_GB2312" pitchFamily="49" charset="-122"/>
              </a:rPr>
              <a:t>（</a:t>
            </a:r>
            <a:r>
              <a:rPr lang="en-US" altLang="zh-CN" sz="2800" dirty="0">
                <a:solidFill>
                  <a:srgbClr val="000000"/>
                </a:solidFill>
                <a:latin typeface="楷体_GB2312" pitchFamily="49" charset="-122"/>
                <a:ea typeface="楷体_GB2312" pitchFamily="49" charset="-122"/>
              </a:rPr>
              <a:t>2</a:t>
            </a:r>
            <a:r>
              <a:rPr lang="zh-CN" altLang="en-US" sz="2800" dirty="0">
                <a:solidFill>
                  <a:srgbClr val="000000"/>
                </a:solidFill>
                <a:latin typeface="楷体_GB2312" pitchFamily="49" charset="-122"/>
                <a:ea typeface="楷体_GB2312" pitchFamily="49" charset="-122"/>
              </a:rPr>
              <a:t>）固定价格合同的误解和歧义；</a:t>
            </a:r>
            <a:endParaRPr lang="en-US" altLang="zh-CN" sz="2800" dirty="0">
              <a:solidFill>
                <a:srgbClr val="000000"/>
              </a:solidFill>
              <a:latin typeface="楷体_GB2312" pitchFamily="49" charset="-122"/>
              <a:ea typeface="楷体_GB2312" pitchFamily="49" charset="-122"/>
            </a:endParaRPr>
          </a:p>
          <a:p>
            <a:pPr marL="0" indent="0" algn="just">
              <a:spcBef>
                <a:spcPct val="0"/>
              </a:spcBef>
              <a:buNone/>
            </a:pPr>
            <a:r>
              <a:rPr lang="zh-CN" altLang="en-US" sz="2800" dirty="0">
                <a:solidFill>
                  <a:srgbClr val="000000"/>
                </a:solidFill>
                <a:latin typeface="楷体_GB2312" pitchFamily="49" charset="-122"/>
                <a:ea typeface="楷体_GB2312" pitchFamily="49" charset="-122"/>
              </a:rPr>
              <a:t>（</a:t>
            </a:r>
            <a:r>
              <a:rPr lang="en-US" altLang="zh-CN" sz="2800" dirty="0">
                <a:solidFill>
                  <a:srgbClr val="000000"/>
                </a:solidFill>
                <a:latin typeface="楷体_GB2312" pitchFamily="49" charset="-122"/>
                <a:ea typeface="楷体_GB2312" pitchFamily="49" charset="-122"/>
              </a:rPr>
              <a:t>3</a:t>
            </a:r>
            <a:r>
              <a:rPr lang="zh-CN" altLang="en-US" sz="2800" dirty="0">
                <a:solidFill>
                  <a:srgbClr val="000000"/>
                </a:solidFill>
                <a:latin typeface="楷体_GB2312" pitchFamily="49" charset="-122"/>
                <a:ea typeface="楷体_GB2312" pitchFamily="49" charset="-122"/>
              </a:rPr>
              <a:t>）成本加酬金合同非典性；</a:t>
            </a:r>
            <a:endParaRPr lang="en-US" altLang="zh-CN" sz="2800" dirty="0">
              <a:solidFill>
                <a:srgbClr val="000000"/>
              </a:solidFill>
              <a:latin typeface="楷体_GB2312" pitchFamily="49" charset="-122"/>
              <a:ea typeface="楷体_GB2312" pitchFamily="49" charset="-122"/>
            </a:endParaRPr>
          </a:p>
          <a:p>
            <a:pPr marL="0" indent="0" algn="just">
              <a:spcBef>
                <a:spcPct val="0"/>
              </a:spcBef>
              <a:buNone/>
            </a:pPr>
            <a:r>
              <a:rPr lang="zh-CN" altLang="en-US" sz="2800" dirty="0">
                <a:solidFill>
                  <a:srgbClr val="000000"/>
                </a:solidFill>
                <a:latin typeface="楷体_GB2312" pitchFamily="49" charset="-122"/>
                <a:ea typeface="楷体_GB2312" pitchFamily="49" charset="-122"/>
              </a:rPr>
              <a:t>（</a:t>
            </a:r>
            <a:r>
              <a:rPr lang="en-US" altLang="zh-CN" sz="2800" dirty="0">
                <a:solidFill>
                  <a:srgbClr val="000000"/>
                </a:solidFill>
                <a:latin typeface="楷体_GB2312" pitchFamily="49" charset="-122"/>
                <a:ea typeface="楷体_GB2312" pitchFamily="49" charset="-122"/>
              </a:rPr>
              <a:t>4</a:t>
            </a:r>
            <a:r>
              <a:rPr lang="zh-CN" altLang="en-US" sz="2800" dirty="0">
                <a:solidFill>
                  <a:srgbClr val="000000"/>
                </a:solidFill>
                <a:latin typeface="楷体_GB2312" pitchFamily="49" charset="-122"/>
                <a:ea typeface="楷体_GB2312" pitchFamily="49" charset="-122"/>
              </a:rPr>
              <a:t>）定额计价的合同；</a:t>
            </a:r>
            <a:endParaRPr lang="en-US" altLang="zh-CN" sz="2800" dirty="0">
              <a:solidFill>
                <a:srgbClr val="000000"/>
              </a:solidFill>
              <a:latin typeface="楷体_GB2312" pitchFamily="49" charset="-122"/>
              <a:ea typeface="楷体_GB2312" pitchFamily="49" charset="-122"/>
            </a:endParaRPr>
          </a:p>
          <a:p>
            <a:pPr marL="0" indent="0" algn="just">
              <a:spcBef>
                <a:spcPct val="0"/>
              </a:spcBef>
              <a:buNone/>
            </a:pPr>
            <a:r>
              <a:rPr lang="zh-CN" altLang="en-US" sz="2800" dirty="0">
                <a:solidFill>
                  <a:srgbClr val="000000"/>
                </a:solidFill>
                <a:latin typeface="楷体_GB2312" pitchFamily="49" charset="-122"/>
                <a:ea typeface="楷体_GB2312" pitchFamily="49" charset="-122"/>
              </a:rPr>
              <a:t>（</a:t>
            </a:r>
            <a:r>
              <a:rPr lang="en-US" altLang="zh-CN" sz="2800" dirty="0">
                <a:solidFill>
                  <a:srgbClr val="000000"/>
                </a:solidFill>
                <a:latin typeface="楷体_GB2312" pitchFamily="49" charset="-122"/>
                <a:ea typeface="楷体_GB2312" pitchFamily="49" charset="-122"/>
              </a:rPr>
              <a:t>5</a:t>
            </a:r>
            <a:r>
              <a:rPr lang="zh-CN" altLang="en-US" sz="2800" dirty="0">
                <a:solidFill>
                  <a:srgbClr val="000000"/>
                </a:solidFill>
                <a:latin typeface="楷体_GB2312" pitchFamily="49" charset="-122"/>
                <a:ea typeface="楷体_GB2312" pitchFamily="49" charset="-122"/>
              </a:rPr>
              <a:t>）总价合同的计量</a:t>
            </a:r>
            <a:r>
              <a:rPr lang="en-US" altLang="zh-CN" sz="2800" dirty="0">
                <a:solidFill>
                  <a:srgbClr val="000000"/>
                </a:solidFill>
                <a:latin typeface="楷体_GB2312" pitchFamily="49" charset="-122"/>
                <a:ea typeface="楷体_GB2312" pitchFamily="49" charset="-122"/>
              </a:rPr>
              <a:t>——</a:t>
            </a:r>
            <a:r>
              <a:rPr lang="zh-CN" altLang="en-US" sz="2800" dirty="0">
                <a:solidFill>
                  <a:srgbClr val="000000"/>
                </a:solidFill>
                <a:latin typeface="楷体_GB2312" pitchFamily="49" charset="-122"/>
                <a:ea typeface="楷体_GB2312" pitchFamily="49" charset="-122"/>
              </a:rPr>
              <a:t>支付分解表；</a:t>
            </a:r>
            <a:endParaRPr lang="en-US" altLang="zh-CN" sz="2800" dirty="0">
              <a:solidFill>
                <a:srgbClr val="000000"/>
              </a:solidFill>
              <a:latin typeface="楷体_GB2312" pitchFamily="49" charset="-122"/>
              <a:ea typeface="楷体_GB2312" pitchFamily="49" charset="-122"/>
            </a:endParaRPr>
          </a:p>
          <a:p>
            <a:pPr marL="0" indent="0" algn="just">
              <a:spcBef>
                <a:spcPct val="0"/>
              </a:spcBef>
              <a:buNone/>
            </a:pPr>
            <a:r>
              <a:rPr lang="zh-CN" altLang="en-US" sz="2800" dirty="0">
                <a:solidFill>
                  <a:srgbClr val="000000"/>
                </a:solidFill>
                <a:latin typeface="楷体_GB2312" pitchFamily="49" charset="-122"/>
                <a:ea typeface="楷体_GB2312" pitchFamily="49" charset="-122"/>
              </a:rPr>
              <a:t>（</a:t>
            </a:r>
            <a:r>
              <a:rPr lang="en-US" altLang="zh-CN" sz="2800" dirty="0">
                <a:solidFill>
                  <a:srgbClr val="000000"/>
                </a:solidFill>
                <a:latin typeface="楷体_GB2312" pitchFamily="49" charset="-122"/>
                <a:ea typeface="楷体_GB2312" pitchFamily="49" charset="-122"/>
              </a:rPr>
              <a:t>6</a:t>
            </a:r>
            <a:r>
              <a:rPr lang="zh-CN" altLang="en-US" sz="2800" dirty="0">
                <a:solidFill>
                  <a:srgbClr val="000000"/>
                </a:solidFill>
                <a:latin typeface="楷体_GB2312" pitchFamily="49" charset="-122"/>
                <a:ea typeface="楷体_GB2312" pitchFamily="49" charset="-122"/>
              </a:rPr>
              <a:t>）暂估价</a:t>
            </a:r>
            <a:r>
              <a:rPr lang="zh-CN" altLang="en-US" sz="2800" dirty="0" smtClean="0">
                <a:solidFill>
                  <a:srgbClr val="000000"/>
                </a:solidFill>
                <a:latin typeface="楷体_GB2312" pitchFamily="49" charset="-122"/>
                <a:ea typeface="楷体_GB2312" pitchFamily="49" charset="-122"/>
              </a:rPr>
              <a:t>。</a:t>
            </a:r>
            <a:endParaRPr lang="en-US" altLang="zh-CN" sz="2800" dirty="0" smtClean="0">
              <a:solidFill>
                <a:srgbClr val="000000"/>
              </a:solidFill>
              <a:latin typeface="楷体_GB2312" pitchFamily="49" charset="-122"/>
              <a:ea typeface="楷体_GB2312" pitchFamily="49" charset="-122"/>
            </a:endParaRPr>
          </a:p>
          <a:p>
            <a:pPr marL="0" indent="0" algn="just">
              <a:spcBef>
                <a:spcPct val="0"/>
              </a:spcBef>
              <a:buNone/>
            </a:pPr>
            <a:endParaRPr lang="en-US" altLang="zh-CN" sz="2800" dirty="0">
              <a:solidFill>
                <a:srgbClr val="000000"/>
              </a:solidFill>
              <a:latin typeface="楷体_GB2312" pitchFamily="49" charset="-122"/>
              <a:ea typeface="楷体_GB2312" pitchFamily="49" charset="-122"/>
            </a:endParaRPr>
          </a:p>
          <a:p>
            <a:r>
              <a:rPr lang="zh-CN" altLang="en-US" sz="2800" dirty="0" smtClean="0">
                <a:latin typeface="华文楷体" panose="02010600040101010101" pitchFamily="2" charset="-122"/>
                <a:ea typeface="华文楷体" panose="02010600040101010101" pitchFamily="2" charset="-122"/>
              </a:rPr>
              <a:t>总价合同 ：“包图纸” </a:t>
            </a:r>
            <a:r>
              <a:rPr lang="zh-CN" altLang="en-US" sz="2800" dirty="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单价合同：“包清单</a:t>
            </a:r>
            <a:endParaRPr lang="en-US" altLang="zh-CN" sz="2800" dirty="0" smtClean="0">
              <a:latin typeface="华文楷体" panose="02010600040101010101" pitchFamily="2" charset="-122"/>
              <a:ea typeface="华文楷体" panose="02010600040101010101" pitchFamily="2" charset="-122"/>
            </a:endParaRPr>
          </a:p>
          <a:p>
            <a:r>
              <a:rPr lang="zh-CN" altLang="en-US" sz="2800" dirty="0" smtClean="0">
                <a:latin typeface="华文楷体" panose="02010600040101010101" pitchFamily="2" charset="-122"/>
                <a:ea typeface="华文楷体" panose="02010600040101010101" pitchFamily="2" charset="-122"/>
              </a:rPr>
              <a:t>深度：决定总价、单价；  波动：决定风险范围</a:t>
            </a:r>
            <a:endParaRPr lang="zh-CN" altLang="en-US" sz="28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573575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3568</TotalTime>
  <Words>17173</Words>
  <Application>Microsoft Office PowerPoint</Application>
  <PresentationFormat>全屏显示(4:3)</PresentationFormat>
  <Paragraphs>731</Paragraphs>
  <Slides>171</Slides>
  <Notes>2</Notes>
  <HiddenSlides>0</HiddenSlides>
  <MMClips>0</MMClips>
  <ScaleCrop>false</ScaleCrop>
  <HeadingPairs>
    <vt:vector size="4" baseType="variant">
      <vt:variant>
        <vt:lpstr>主题</vt:lpstr>
      </vt:variant>
      <vt:variant>
        <vt:i4>1</vt:i4>
      </vt:variant>
      <vt:variant>
        <vt:lpstr>幻灯片标题</vt:lpstr>
      </vt:variant>
      <vt:variant>
        <vt:i4>171</vt:i4>
      </vt:variant>
    </vt:vector>
  </HeadingPairs>
  <TitlesOfParts>
    <vt:vector size="172" baseType="lpstr">
      <vt:lpstr>Office 主题​​</vt:lpstr>
      <vt:lpstr>工程建设项目标准招标文件 系列文本重点解读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工程施工和货物招标资格特点和评审体系的汇总</vt:lpstr>
      <vt:lpstr> 建筑业企业资质分三种，分别是施工总承包、专业承包和劳务分包三个序列。依据【2014】159号文，其中施工总承包资质分为十二类，专业工程施工承包资质三十六类；劳务分包一类。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显示屏产生的高能短波蓝光，容易导致眼部疲劳和相关疾病</vt:lpstr>
      <vt:lpstr>关怀：光触媒技术，关注客户健康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工程建设项目标准招标文件 系列文本解读</dc:title>
  <dc:creator>lenovo</dc:creator>
  <cp:lastModifiedBy>lenovo</cp:lastModifiedBy>
  <cp:revision>200</cp:revision>
  <dcterms:created xsi:type="dcterms:W3CDTF">2017-09-18T14:17:08Z</dcterms:created>
  <dcterms:modified xsi:type="dcterms:W3CDTF">2017-11-25T13:24:50Z</dcterms:modified>
</cp:coreProperties>
</file>